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65" r:id="rId4"/>
    <p:sldId id="259" r:id="rId5"/>
    <p:sldId id="263" r:id="rId6"/>
    <p:sldId id="261" r:id="rId7"/>
    <p:sldId id="262" r:id="rId8"/>
    <p:sldId id="264" r:id="rId9"/>
    <p:sldId id="266" r:id="rId10"/>
    <p:sldId id="269" r:id="rId11"/>
    <p:sldId id="270" r:id="rId12"/>
    <p:sldId id="281" r:id="rId13"/>
    <p:sldId id="271" r:id="rId14"/>
    <p:sldId id="279" r:id="rId15"/>
    <p:sldId id="280" r:id="rId16"/>
    <p:sldId id="258" r:id="rId17"/>
    <p:sldId id="272" r:id="rId18"/>
    <p:sldId id="273" r:id="rId19"/>
    <p:sldId id="260" r:id="rId20"/>
    <p:sldId id="267" r:id="rId21"/>
    <p:sldId id="268" r:id="rId22"/>
    <p:sldId id="276" r:id="rId23"/>
    <p:sldId id="277" r:id="rId24"/>
    <p:sldId id="278" r:id="rId25"/>
    <p:sldId id="282" r:id="rId26"/>
    <p:sldId id="285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04" r:id="rId41"/>
    <p:sldId id="302" r:id="rId42"/>
    <p:sldId id="297" r:id="rId43"/>
    <p:sldId id="298" r:id="rId44"/>
    <p:sldId id="303" r:id="rId45"/>
    <p:sldId id="299" r:id="rId46"/>
    <p:sldId id="301" r:id="rId47"/>
    <p:sldId id="300" r:id="rId48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040223F2-CA94-44F1-8410-A4FDFE656C9D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0313674A-D05E-4057-A0F3-C19B8BCC5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32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6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thermometer</a:t>
            </a:r>
            <a:r>
              <a:rPr lang="en-US" baseline="0" dirty="0" smtClean="0"/>
              <a:t> on the right  is the one that we use in our stacks. The image on the left is a variety of different monitoring devices that can be used. You can get these for relatively cheap.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4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dehumidifiers in the collections</a:t>
            </a:r>
            <a:r>
              <a:rPr lang="en-US" baseline="0" dirty="0" smtClean="0"/>
              <a:t> area to make sure that the humidity stays below 50%. We have 3 in a large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1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use</a:t>
            </a:r>
            <a:r>
              <a:rPr lang="en-US" baseline="0" dirty="0" smtClean="0"/>
              <a:t> a small chest freezer for this as well, just make sure that it is a self defrosting or Frost Free and that it can reach and maintain temperatures of -20 degrees. The other thing you will want to do before freezing materials is to wrap them in plastic to keep the moisture off of the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91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the freezer that we use. The best way to make sure you kill all of the bugs and eggs is to put the materials in the freezer for a week, take it out for a few days and then put the materials back in the freezer.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70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8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8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8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98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Ledgers or leather bound books</a:t>
            </a:r>
            <a:r>
              <a:rPr lang="en-US" baseline="0" dirty="0" smtClean="0"/>
              <a:t> that have “Red Rot” or have that leather dust when you run a hand over them, should be kept away from other items with leather covers. Red Rot is contagious.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77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52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5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33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11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74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72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59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46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7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Daguerreotypes</a:t>
            </a:r>
            <a:r>
              <a:rPr lang="en-US" baseline="0" dirty="0" smtClean="0"/>
              <a:t> were one of the only 2 types of photos made directly on a metal plate without negatives. They are usually reflective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2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Tintypes were used</a:t>
            </a:r>
            <a:r>
              <a:rPr lang="en-US" baseline="0" dirty="0" smtClean="0"/>
              <a:t> as late as the 1930s.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identified by their dull, flat finish. They can sometimes have hand coloring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distinguish a Tintype from an </a:t>
            </a:r>
            <a:r>
              <a:rPr lang="en-US" baseline="0" dirty="0" err="1" smtClean="0"/>
              <a:t>Ambrotype</a:t>
            </a:r>
            <a:r>
              <a:rPr lang="en-US" baseline="0" dirty="0" smtClean="0"/>
              <a:t>, see if a magnet will stick to the back of the case.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Could not be reproduced unless an entirely new photograph was taken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Negatives were used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95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Albumen Prints have</a:t>
            </a:r>
            <a:r>
              <a:rPr lang="en-US" baseline="0" dirty="0" smtClean="0"/>
              <a:t> silver added to egg whites that are coated on paper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8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Cyanotypes can be on paper or cloth. They have a Prussian Blue Dye added. They can be other colors, but that is very rare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slide machines are not expensive.</a:t>
            </a:r>
            <a:r>
              <a:rPr lang="en-US" baseline="0" dirty="0" smtClean="0"/>
              <a:t> I was able to find one, new in a box at a thrift store for $5.00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13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Photographic Activity</a:t>
            </a:r>
            <a:r>
              <a:rPr lang="en-US" baseline="0" dirty="0" smtClean="0"/>
              <a:t> Test assures that the materials will not react with photographs and are tested to withstand acid migration. It means that the materials were acid free at the time of manufacture.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3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no regulations regarding what can and cannot be labelled as acid free or museum</a:t>
            </a:r>
            <a:r>
              <a:rPr lang="en-US" baseline="0" dirty="0" smtClean="0"/>
              <a:t> quality so it is better to stick with well known brands or items that have passed the PAT Test. When in doubt use your abbey pen to test the </a:t>
            </a:r>
            <a:r>
              <a:rPr lang="en-US" baseline="0" dirty="0" err="1" smtClean="0"/>
              <a:t>pH.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7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3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5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0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3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3674A-D05E-4057-A0F3-C19B8BCC54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2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4193C7-C95A-49BD-80B3-FFC52149EDE2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12686F-1B1A-4677-AAA2-A44D526367A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7-C95A-49BD-80B3-FFC52149EDE2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686F-1B1A-4677-AAA2-A44D52636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7-C95A-49BD-80B3-FFC52149EDE2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12686F-1B1A-4677-AAA2-A44D52636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7-C95A-49BD-80B3-FFC52149EDE2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686F-1B1A-4677-AAA2-A44D526367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4193C7-C95A-49BD-80B3-FFC52149EDE2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12686F-1B1A-4677-AAA2-A44D526367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7-C95A-49BD-80B3-FFC52149EDE2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686F-1B1A-4677-AAA2-A44D526367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7-C95A-49BD-80B3-FFC52149EDE2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686F-1B1A-4677-AAA2-A44D526367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7-C95A-49BD-80B3-FFC52149EDE2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686F-1B1A-4677-AAA2-A44D526367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7-C95A-49BD-80B3-FFC52149EDE2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686F-1B1A-4677-AAA2-A44D526367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7-C95A-49BD-80B3-FFC52149EDE2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12686F-1B1A-4677-AAA2-A44D526367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93C7-C95A-49BD-80B3-FFC52149EDE2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686F-1B1A-4677-AAA2-A44D526367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14193C7-C95A-49BD-80B3-FFC52149EDE2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F12686F-1B1A-4677-AAA2-A44D526367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Storage, Materials, Environment, and Conservation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of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temperature should be no higher than 70 degrees</a:t>
            </a:r>
          </a:p>
          <a:p>
            <a:r>
              <a:rPr lang="en-US" dirty="0" smtClean="0"/>
              <a:t>In general the lower the temperature the better</a:t>
            </a:r>
          </a:p>
          <a:p>
            <a:r>
              <a:rPr lang="en-US" dirty="0" smtClean="0"/>
              <a:t>Humidity should be between 30-50%</a:t>
            </a:r>
          </a:p>
          <a:p>
            <a:r>
              <a:rPr lang="en-US" dirty="0" smtClean="0"/>
              <a:t>You really want to make sure that the temperature and humidity fluctuate as little as possible</a:t>
            </a:r>
          </a:p>
          <a:p>
            <a:r>
              <a:rPr lang="en-US" dirty="0" smtClean="0"/>
              <a:t>For every 5 degrees that the temperature goes up the reaction time for deterioration doubles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6409"/>
            <a:ext cx="4038600" cy="22726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0" y="2522018"/>
            <a:ext cx="2148840" cy="280138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Measuring Tools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5562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Courtesy of the Northeast Document Conservation </a:t>
            </a:r>
            <a:r>
              <a:rPr lang="en-US" sz="800" dirty="0"/>
              <a:t>Center Website https://www.nedcc.org/free-resources/preservation-leaflets/2.-the-environment/2.2-monitoring-temperature-and-relative-humidity</a:t>
            </a:r>
          </a:p>
        </p:txBody>
      </p:sp>
    </p:spTree>
    <p:extLst>
      <p:ext uri="{BB962C8B-B14F-4D97-AF65-F5344CB8AC3E}">
        <p14:creationId xmlns:p14="http://schemas.microsoft.com/office/powerpoint/2010/main" val="33909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59" y="1719263"/>
            <a:ext cx="2478881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Dehumidifier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good idea to instigate a quarantine period for incoming collections to protect existing collections from pests or mold.</a:t>
            </a:r>
          </a:p>
          <a:p>
            <a:r>
              <a:rPr lang="en-US" dirty="0" smtClean="0"/>
              <a:t>At the History Center we have a large freezer that we use to kill any pests that may have come in with the collection</a:t>
            </a:r>
          </a:p>
          <a:p>
            <a:r>
              <a:rPr lang="en-US" dirty="0" smtClean="0"/>
              <a:t>We do not always put collections in the freezer. If we know that the collections have been kept in a clean environment, then we will skip the freezer.</a:t>
            </a:r>
          </a:p>
          <a:p>
            <a:r>
              <a:rPr lang="en-US" dirty="0" smtClean="0"/>
              <a:t>Sometimes the conditions of the collections prevent us from placing them in the freezer.</a:t>
            </a:r>
          </a:p>
          <a:p>
            <a:r>
              <a:rPr lang="en-US" dirty="0" smtClean="0"/>
              <a:t>For manuscript collections, they are then sent to the registration office, which is segregated from the rest of the collections to await accessioning. This acts as the quarantine period.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6" y="1719263"/>
            <a:ext cx="7834488" cy="4406900"/>
          </a:xfrm>
        </p:spPr>
      </p:pic>
    </p:spTree>
    <p:extLst>
      <p:ext uri="{BB962C8B-B14F-4D97-AF65-F5344CB8AC3E}">
        <p14:creationId xmlns:p14="http://schemas.microsoft.com/office/powerpoint/2010/main" val="4541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6" y="1719263"/>
            <a:ext cx="7834488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Freezer Temp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Acid Free Boxes, Folders</a:t>
            </a:r>
          </a:p>
          <a:p>
            <a:r>
              <a:rPr lang="en-US" dirty="0" smtClean="0"/>
              <a:t>Cotton or Nitrile Gloves</a:t>
            </a:r>
          </a:p>
          <a:p>
            <a:r>
              <a:rPr lang="en-US" dirty="0" smtClean="0"/>
              <a:t>Mylar</a:t>
            </a:r>
          </a:p>
          <a:p>
            <a:r>
              <a:rPr lang="en-US" dirty="0" smtClean="0"/>
              <a:t>Photo Sleeves</a:t>
            </a:r>
          </a:p>
          <a:p>
            <a:r>
              <a:rPr lang="en-US" dirty="0" smtClean="0"/>
              <a:t>Acid Free Paper</a:t>
            </a:r>
          </a:p>
          <a:p>
            <a:r>
              <a:rPr lang="en-US" dirty="0" smtClean="0"/>
              <a:t>Abbey Pen (PH Testing Pen)</a:t>
            </a:r>
          </a:p>
          <a:p>
            <a:r>
              <a:rPr lang="en-US" dirty="0" smtClean="0"/>
              <a:t>Pencils</a:t>
            </a:r>
          </a:p>
          <a:p>
            <a:r>
              <a:rPr lang="en-US" dirty="0" smtClean="0"/>
              <a:t>Staple Puller</a:t>
            </a:r>
          </a:p>
          <a:p>
            <a:r>
              <a:rPr lang="en-US" dirty="0" err="1" smtClean="0"/>
              <a:t>Plastiklips</a:t>
            </a:r>
            <a:endParaRPr lang="en-US" dirty="0" smtClean="0"/>
          </a:p>
          <a:p>
            <a:r>
              <a:rPr lang="en-US" dirty="0" smtClean="0"/>
              <a:t>UV filters for lights</a:t>
            </a:r>
          </a:p>
          <a:p>
            <a:r>
              <a:rPr lang="en-US" dirty="0" smtClean="0"/>
              <a:t>Dehumidifiers</a:t>
            </a:r>
          </a:p>
          <a:p>
            <a:r>
              <a:rPr lang="en-US" dirty="0" smtClean="0"/>
              <a:t>Sticky traps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Commonly Used 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08238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Manuscript 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Loose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Documents can be stored in acid free folders in acid free boxes. </a:t>
            </a:r>
          </a:p>
          <a:p>
            <a:r>
              <a:rPr lang="en-US" dirty="0" smtClean="0"/>
              <a:t>Acid free paper can be used to separate acidic paper, however it is not necessary to put acid free paper between each item.</a:t>
            </a:r>
          </a:p>
          <a:p>
            <a:r>
              <a:rPr lang="en-US" dirty="0" smtClean="0"/>
              <a:t>Remove all staples, paperclips, pins, and metal fastenings</a:t>
            </a:r>
          </a:p>
          <a:p>
            <a:r>
              <a:rPr lang="en-US" dirty="0" smtClean="0"/>
              <a:t>Documents are usually stored vertically, unless they are oversize then they are stored horizontally</a:t>
            </a:r>
          </a:p>
          <a:p>
            <a:r>
              <a:rPr lang="en-US" dirty="0" smtClean="0"/>
              <a:t>You always want to unfold documents as much as you can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Bound Items (Scrapbooks</a:t>
            </a:r>
            <a:r>
              <a:rPr lang="en-US" dirty="0"/>
              <a:t> </a:t>
            </a:r>
            <a:r>
              <a:rPr lang="en-US" dirty="0" smtClean="0"/>
              <a:t>and Ledgers)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Scrapbooks can be left intact or can be taken apart. </a:t>
            </a:r>
          </a:p>
          <a:p>
            <a:r>
              <a:rPr lang="en-US" dirty="0" smtClean="0"/>
              <a:t>If they are left intact, make sure to place acid free paper in between any acidic paper and photos.</a:t>
            </a:r>
          </a:p>
          <a:p>
            <a:r>
              <a:rPr lang="en-US" dirty="0" smtClean="0"/>
              <a:t>If you decide to take apart a scrapbook, make sure to keep the pages in order to preserve context</a:t>
            </a:r>
          </a:p>
          <a:p>
            <a:r>
              <a:rPr lang="en-US" dirty="0" smtClean="0"/>
              <a:t>Ledgers are hard to preserve, usually placing them horizontally in an acid free box is the best way to go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Paper In Different Formats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Agents of Deterioration</a:t>
            </a:r>
          </a:p>
          <a:p>
            <a:r>
              <a:rPr lang="en-US" dirty="0" smtClean="0"/>
              <a:t>Preservation vs Conservation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Incoming Collections</a:t>
            </a:r>
          </a:p>
          <a:p>
            <a:r>
              <a:rPr lang="en-US" dirty="0" smtClean="0"/>
              <a:t>Housing </a:t>
            </a:r>
            <a:r>
              <a:rPr lang="en-US" dirty="0" smtClean="0"/>
              <a:t>Collections</a:t>
            </a:r>
          </a:p>
          <a:p>
            <a:r>
              <a:rPr lang="en-US" dirty="0" smtClean="0"/>
              <a:t>Flattening and Humidification</a:t>
            </a:r>
          </a:p>
          <a:p>
            <a:r>
              <a:rPr lang="en-US" dirty="0" smtClean="0"/>
              <a:t>Digitization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Deconstructed Scrapbook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6" y="1719263"/>
            <a:ext cx="7834488" cy="4406900"/>
          </a:xfrm>
        </p:spPr>
      </p:pic>
    </p:spTree>
    <p:extLst>
      <p:ext uri="{BB962C8B-B14F-4D97-AF65-F5344CB8AC3E}">
        <p14:creationId xmlns:p14="http://schemas.microsoft.com/office/powerpoint/2010/main" val="19356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Manuscript Collection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6" y="1719263"/>
            <a:ext cx="7834488" cy="4406900"/>
          </a:xfrm>
        </p:spPr>
      </p:pic>
    </p:spTree>
    <p:extLst>
      <p:ext uri="{BB962C8B-B14F-4D97-AF65-F5344CB8AC3E}">
        <p14:creationId xmlns:p14="http://schemas.microsoft.com/office/powerpoint/2010/main" val="27217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do with rolled items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Humidification and Flattening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Humidification is the act of allowing rolled or folded items to absorb some moisture in order to relax the paper</a:t>
            </a:r>
          </a:p>
          <a:p>
            <a:r>
              <a:rPr lang="en-US" dirty="0" smtClean="0"/>
              <a:t>Humidification chambers do not need to be fancy or complex</a:t>
            </a:r>
          </a:p>
          <a:p>
            <a:r>
              <a:rPr lang="en-US" dirty="0" smtClean="0"/>
              <a:t>Make sure to really watch how long you keep items in the chamber</a:t>
            </a:r>
          </a:p>
          <a:p>
            <a:r>
              <a:rPr lang="en-US" dirty="0" smtClean="0"/>
              <a:t>I check on items in the chamber every hour</a:t>
            </a:r>
          </a:p>
          <a:p>
            <a:r>
              <a:rPr lang="en-US" dirty="0" smtClean="0"/>
              <a:t>For manuscripts, you do not want to leave items in the chamber overnight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59" y="1719263"/>
            <a:ext cx="2478881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Flattening is not an exact science</a:t>
            </a:r>
          </a:p>
          <a:p>
            <a:r>
              <a:rPr lang="en-US" dirty="0" smtClean="0"/>
              <a:t>Depending on how stiff the paper is and what type of paper it is, the flattening process can take anywhere from 2 days to 2 months</a:t>
            </a:r>
          </a:p>
          <a:p>
            <a:r>
              <a:rPr lang="en-US" dirty="0" smtClean="0"/>
              <a:t>You want to make sure to check on the items every couple of days for the first week and then every week until complete</a:t>
            </a:r>
          </a:p>
          <a:p>
            <a:r>
              <a:rPr lang="en-US" dirty="0" smtClean="0"/>
              <a:t>You may need to rotate or flip documents in order to achieve even flattening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059" y="1719263"/>
            <a:ext cx="2478881" cy="44069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Valid Approach to Preserving Paper Based Collections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and Photocopying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Digitization as a form of preservation has been a controversial subject over the last several years</a:t>
            </a:r>
          </a:p>
          <a:p>
            <a:r>
              <a:rPr lang="en-US" dirty="0" smtClean="0"/>
              <a:t>This concept gives archives, libraries, and museums a way to preserve at risk collections</a:t>
            </a:r>
          </a:p>
          <a:p>
            <a:r>
              <a:rPr lang="en-US" dirty="0" smtClean="0"/>
              <a:t>TIFF formats should be used</a:t>
            </a:r>
          </a:p>
          <a:p>
            <a:r>
              <a:rPr lang="en-US" dirty="0" smtClean="0"/>
              <a:t>A master copy and an access copy should be made to preserve the quality of the digital item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as a Form of Preservation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Collections can be made available online, decreasing the need to pull the originals</a:t>
            </a:r>
          </a:p>
          <a:p>
            <a:r>
              <a:rPr lang="en-US" dirty="0" smtClean="0"/>
              <a:t>Allows you to preserve documents, scrapbooks, ledgers and other items that may not survive for much longer</a:t>
            </a:r>
          </a:p>
          <a:p>
            <a:r>
              <a:rPr lang="en-US" dirty="0" smtClean="0"/>
              <a:t>If something has deteriorated past the point of no return, you can still keep a record of the item through digitization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Digitizing is time consuming and can be costly</a:t>
            </a:r>
          </a:p>
          <a:p>
            <a:r>
              <a:rPr lang="en-US" dirty="0" smtClean="0"/>
              <a:t>Digital media still has an uncertain future</a:t>
            </a:r>
          </a:p>
          <a:p>
            <a:r>
              <a:rPr lang="en-US" dirty="0" smtClean="0"/>
              <a:t>Does not always stop family members or friends from wanting to see the originals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Digitization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always recommend photocopying newspaper clippings and articles and throwing the original away</a:t>
            </a:r>
          </a:p>
          <a:p>
            <a:r>
              <a:rPr lang="en-US" dirty="0" smtClean="0"/>
              <a:t>Making </a:t>
            </a:r>
            <a:r>
              <a:rPr lang="en-US" dirty="0" smtClean="0"/>
              <a:t>photocopies of certain collections for the public to use has also been used in the past to preserve the original </a:t>
            </a:r>
            <a:r>
              <a:rPr lang="en-US" dirty="0" smtClean="0"/>
              <a:t>documents</a:t>
            </a:r>
          </a:p>
          <a:p>
            <a:r>
              <a:rPr lang="en-US" dirty="0" smtClean="0"/>
              <a:t>The damage caused by photocopying an item too many times will come from the additional handling and from the light of the copy machine</a:t>
            </a:r>
          </a:p>
          <a:p>
            <a:r>
              <a:rPr lang="en-US" dirty="0" smtClean="0"/>
              <a:t>Other than newspaper clippings and items that you will discard after copying, I would recommend scanning items.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Photocopying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Environment, Housing, and Most Common Types of Photos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of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my documents look like that?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of Deterioration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</a:t>
            </a:r>
            <a:r>
              <a:rPr lang="en-US" dirty="0" smtClean="0"/>
              <a:t>photos </a:t>
            </a:r>
            <a:r>
              <a:rPr lang="en-US" dirty="0"/>
              <a:t>in a cool, dry environment</a:t>
            </a:r>
          </a:p>
          <a:p>
            <a:r>
              <a:rPr lang="en-US" dirty="0"/>
              <a:t>Warm damp environments equals mold</a:t>
            </a:r>
          </a:p>
          <a:p>
            <a:r>
              <a:rPr lang="en-US" dirty="0"/>
              <a:t>Environments that are too dry lead to brittle photos</a:t>
            </a:r>
          </a:p>
          <a:p>
            <a:r>
              <a:rPr lang="en-US" dirty="0"/>
              <a:t>Store in acid free (museum quality) sleeves or boxes when possible</a:t>
            </a:r>
          </a:p>
          <a:p>
            <a:r>
              <a:rPr lang="en-US" dirty="0"/>
              <a:t>Negatives should be stored away from print materials</a:t>
            </a:r>
          </a:p>
          <a:p>
            <a:r>
              <a:rPr lang="en-US" dirty="0"/>
              <a:t>Remove photos from acidic (cardboard, wood, construction paper) mounts when possible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Photo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3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Magnetic or “no stick” photo albums</a:t>
            </a:r>
          </a:p>
          <a:p>
            <a:pPr lvl="1"/>
            <a:r>
              <a:rPr lang="en-US" dirty="0"/>
              <a:t>Use photo corners in scrapbooks</a:t>
            </a:r>
          </a:p>
          <a:p>
            <a:r>
              <a:rPr lang="en-US" dirty="0"/>
              <a:t>Fastenings (paperclips, rubber bands)</a:t>
            </a:r>
          </a:p>
          <a:p>
            <a:pPr lvl="1"/>
            <a:r>
              <a:rPr lang="en-US" dirty="0"/>
              <a:t>If you need to clip photos together, use plastic clips</a:t>
            </a:r>
          </a:p>
          <a:p>
            <a:r>
              <a:rPr lang="en-US" dirty="0"/>
              <a:t>Writing on the back of the photo</a:t>
            </a:r>
          </a:p>
          <a:p>
            <a:pPr lvl="1"/>
            <a:r>
              <a:rPr lang="en-US" dirty="0"/>
              <a:t>Make a copy on acid free paper and write on the copy. Keep the two together</a:t>
            </a:r>
          </a:p>
          <a:p>
            <a:r>
              <a:rPr lang="en-US" dirty="0"/>
              <a:t>Using pen or marker to mark on the photo or enclosure</a:t>
            </a:r>
          </a:p>
          <a:p>
            <a:pPr lvl="1"/>
            <a:r>
              <a:rPr lang="en-US" dirty="0"/>
              <a:t>Use pencil</a:t>
            </a:r>
          </a:p>
          <a:p>
            <a:r>
              <a:rPr lang="en-US" dirty="0"/>
              <a:t>Trying to repair a photo</a:t>
            </a:r>
          </a:p>
          <a:p>
            <a:pPr lvl="1"/>
            <a:r>
              <a:rPr lang="en-US" dirty="0"/>
              <a:t>Make a scan of photos that are fragile</a:t>
            </a:r>
          </a:p>
          <a:p>
            <a:pPr lvl="1"/>
            <a:r>
              <a:rPr lang="en-US" dirty="0"/>
              <a:t>Take the original to a conservator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Avoid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Daguerreotypes</a:t>
            </a:r>
          </a:p>
          <a:p>
            <a:r>
              <a:rPr lang="en-US" dirty="0" err="1"/>
              <a:t>Ambrotypes</a:t>
            </a:r>
            <a:endParaRPr lang="en-US" dirty="0"/>
          </a:p>
          <a:p>
            <a:r>
              <a:rPr lang="en-US" dirty="0"/>
              <a:t>Tintypes</a:t>
            </a:r>
          </a:p>
          <a:p>
            <a:r>
              <a:rPr lang="en-US" dirty="0"/>
              <a:t>Albumen Prints</a:t>
            </a:r>
          </a:p>
          <a:p>
            <a:r>
              <a:rPr lang="en-US" dirty="0"/>
              <a:t>Cyanotypes</a:t>
            </a:r>
          </a:p>
          <a:p>
            <a:r>
              <a:rPr lang="en-US" dirty="0"/>
              <a:t>Photo prints</a:t>
            </a:r>
          </a:p>
          <a:p>
            <a:r>
              <a:rPr lang="en-US" dirty="0"/>
              <a:t>Negatives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Photographs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Popular from the 1840s to the 1860s</a:t>
            </a:r>
          </a:p>
          <a:p>
            <a:r>
              <a:rPr lang="en-US" dirty="0"/>
              <a:t>Usually have protective glass covers</a:t>
            </a:r>
          </a:p>
          <a:p>
            <a:r>
              <a:rPr lang="en-US" dirty="0"/>
              <a:t>Made on a sheet of highly polished silver-plated copper</a:t>
            </a:r>
          </a:p>
          <a:p>
            <a:r>
              <a:rPr lang="en-US" dirty="0"/>
              <a:t>Could not be reproduced</a:t>
            </a:r>
          </a:p>
          <a:p>
            <a:r>
              <a:rPr lang="en-US" dirty="0"/>
              <a:t>Preservation tips: </a:t>
            </a:r>
          </a:p>
          <a:p>
            <a:pPr lvl="1"/>
            <a:r>
              <a:rPr lang="en-US" dirty="0"/>
              <a:t>Do not try to clean or remove the glass without a conservator </a:t>
            </a:r>
          </a:p>
          <a:p>
            <a:pPr lvl="1"/>
            <a:r>
              <a:rPr lang="en-US" dirty="0"/>
              <a:t>Do not place in cold storage or in plastic sleeves</a:t>
            </a:r>
          </a:p>
          <a:p>
            <a:pPr lvl="1"/>
            <a:r>
              <a:rPr lang="en-US" dirty="0"/>
              <a:t>Never touch the surface of the image any fingerprints or scratches will be permanent </a:t>
            </a:r>
          </a:p>
          <a:p>
            <a:pPr lvl="1"/>
            <a:r>
              <a:rPr lang="en-US" dirty="0"/>
              <a:t>Try to store the images glass side down or on their side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5000"/>
            <a:ext cx="2514600" cy="3276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Daguerreotypes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334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http://www.loc.gov/pictures/collection/gag/mirror.html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Made of Glass</a:t>
            </a:r>
          </a:p>
          <a:p>
            <a:r>
              <a:rPr lang="en-US" dirty="0"/>
              <a:t>Popular from 1851-1880</a:t>
            </a:r>
          </a:p>
          <a:p>
            <a:r>
              <a:rPr lang="en-US" dirty="0"/>
              <a:t>Easier to produce and cheaper than Daguerreotypes</a:t>
            </a:r>
          </a:p>
          <a:p>
            <a:r>
              <a:rPr lang="en-US" dirty="0"/>
              <a:t>Could not be reproduced</a:t>
            </a:r>
          </a:p>
          <a:p>
            <a:r>
              <a:rPr lang="en-US" dirty="0"/>
              <a:t>Preservation tips:</a:t>
            </a:r>
          </a:p>
          <a:p>
            <a:pPr lvl="1"/>
            <a:r>
              <a:rPr lang="en-US" dirty="0"/>
              <a:t>Do Not store in plastic sleeves</a:t>
            </a:r>
          </a:p>
          <a:p>
            <a:pPr lvl="1"/>
            <a:r>
              <a:rPr lang="en-US" dirty="0"/>
              <a:t>Do not take out of the glass case. Oxidization will occur on contact with air</a:t>
            </a:r>
          </a:p>
          <a:p>
            <a:pPr lvl="1"/>
            <a:r>
              <a:rPr lang="en-US" dirty="0"/>
              <a:t>Try to store vertically with spacers in between each plate</a:t>
            </a:r>
          </a:p>
          <a:p>
            <a:pPr lvl="1"/>
            <a:r>
              <a:rPr lang="en-US" dirty="0"/>
              <a:t>Avoid wood cabinets for storage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2514600" cy="3276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Ambrotypes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486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http://www.2.lib.unc.edu/ncc/pcoll/inv/P0007.html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dirty="0"/>
              <a:t>Introduced by Hamilton L. Smith in 1856</a:t>
            </a:r>
          </a:p>
          <a:p>
            <a:r>
              <a:rPr lang="en-US" sz="1400" dirty="0"/>
              <a:t>Descendent of Daguerreotypes and </a:t>
            </a:r>
            <a:r>
              <a:rPr lang="en-US" sz="1400" dirty="0" err="1"/>
              <a:t>Ambrotypes</a:t>
            </a:r>
            <a:endParaRPr lang="en-US" sz="1400" dirty="0"/>
          </a:p>
          <a:p>
            <a:r>
              <a:rPr lang="en-US" sz="1400" dirty="0"/>
              <a:t>More durable form of photographs</a:t>
            </a:r>
          </a:p>
          <a:p>
            <a:r>
              <a:rPr lang="en-US" sz="1400" dirty="0"/>
              <a:t>Made of thin iron plates</a:t>
            </a:r>
          </a:p>
          <a:p>
            <a:r>
              <a:rPr lang="en-US" sz="1400" dirty="0"/>
              <a:t>Can also be called Ferrotypes and </a:t>
            </a:r>
            <a:r>
              <a:rPr lang="en-US" sz="1400" dirty="0" err="1"/>
              <a:t>Melainotypes</a:t>
            </a:r>
            <a:endParaRPr lang="en-US" sz="1400" dirty="0"/>
          </a:p>
          <a:p>
            <a:r>
              <a:rPr lang="en-US" sz="1400" dirty="0"/>
              <a:t>Tintypes can now be reproduced with modern methods</a:t>
            </a:r>
          </a:p>
          <a:p>
            <a:r>
              <a:rPr lang="en-US" sz="1400" dirty="0"/>
              <a:t>Preservation tips:</a:t>
            </a:r>
          </a:p>
          <a:p>
            <a:pPr lvl="1"/>
            <a:r>
              <a:rPr lang="en-US" sz="1400" dirty="0"/>
              <a:t>Wear cotton, latex, or Nitrile gloves</a:t>
            </a:r>
          </a:p>
          <a:p>
            <a:pPr lvl="1"/>
            <a:r>
              <a:rPr lang="en-US" sz="1400" dirty="0"/>
              <a:t>Do not remove broken glass</a:t>
            </a:r>
          </a:p>
          <a:p>
            <a:pPr lvl="1"/>
            <a:r>
              <a:rPr lang="en-US" sz="1400" dirty="0"/>
              <a:t>Do not try to flatten dents in the plates, the emulsion can crack and fall off</a:t>
            </a:r>
          </a:p>
          <a:p>
            <a:pPr lvl="1"/>
            <a:r>
              <a:rPr lang="en-US" sz="1400" dirty="0"/>
              <a:t>Store in acid free polyester or paper sleeves</a:t>
            </a:r>
          </a:p>
          <a:p>
            <a:pPr lvl="1"/>
            <a:r>
              <a:rPr lang="en-US" sz="1400" dirty="0"/>
              <a:t>Try to store vertically with spacers between each plate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2017713"/>
            <a:ext cx="2844800" cy="3810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Tintypes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943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https://ohiohistory.wordpress.com/2011/08/05/what-do-you-know-about-tintypes/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Popular from 1851-1900s</a:t>
            </a:r>
          </a:p>
          <a:p>
            <a:r>
              <a:rPr lang="en-US" dirty="0"/>
              <a:t>Created by Louis </a:t>
            </a:r>
            <a:r>
              <a:rPr lang="en-US" dirty="0" err="1"/>
              <a:t>Blanquart-Everard</a:t>
            </a:r>
            <a:endParaRPr lang="en-US" dirty="0"/>
          </a:p>
          <a:p>
            <a:r>
              <a:rPr lang="en-US" dirty="0"/>
              <a:t>Prints are extremely sensitive to moisture</a:t>
            </a:r>
          </a:p>
          <a:p>
            <a:r>
              <a:rPr lang="en-US" dirty="0"/>
              <a:t>Try not to touch the emulsion</a:t>
            </a:r>
          </a:p>
          <a:p>
            <a:r>
              <a:rPr lang="en-US" dirty="0"/>
              <a:t>Don’t try to unroll the prints</a:t>
            </a:r>
          </a:p>
          <a:p>
            <a:r>
              <a:rPr lang="en-US" dirty="0"/>
              <a:t>Characterized by  a smooth, shiny surface, which is the result of a coating of egg whites (Albumen)</a:t>
            </a:r>
          </a:p>
          <a:p>
            <a:r>
              <a:rPr lang="en-US" dirty="0"/>
              <a:t>Store in a clear polyester envelopes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2335213"/>
            <a:ext cx="2006600" cy="3175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Albumen Prints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638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courtesy of the Library of Congress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Popular from 1880-1910</a:t>
            </a:r>
          </a:p>
          <a:p>
            <a:r>
              <a:rPr lang="en-US" dirty="0"/>
              <a:t>Made from iron salts</a:t>
            </a:r>
          </a:p>
          <a:p>
            <a:r>
              <a:rPr lang="en-US" dirty="0"/>
              <a:t>Still used today</a:t>
            </a:r>
          </a:p>
          <a:p>
            <a:r>
              <a:rPr lang="en-US" dirty="0"/>
              <a:t>Take the form of blueprints</a:t>
            </a:r>
          </a:p>
          <a:p>
            <a:r>
              <a:rPr lang="en-US" dirty="0"/>
              <a:t>Be gentle with the paper, it is fragile</a:t>
            </a:r>
          </a:p>
          <a:p>
            <a:r>
              <a:rPr lang="en-US" dirty="0"/>
              <a:t>Don’t expose </a:t>
            </a:r>
            <a:r>
              <a:rPr lang="en-US" dirty="0" err="1"/>
              <a:t>Cynotypes</a:t>
            </a:r>
            <a:r>
              <a:rPr lang="en-US" dirty="0"/>
              <a:t> to light or put next to buffered paper</a:t>
            </a:r>
          </a:p>
          <a:p>
            <a:r>
              <a:rPr lang="en-US" dirty="0"/>
              <a:t>Store in metal cabinets, avoid wood cabinets</a:t>
            </a:r>
          </a:p>
          <a:p>
            <a:r>
              <a:rPr lang="en-US" dirty="0"/>
              <a:t>Do not try to unroll brittle or fragile cyanotypes without the aid of a conservator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430463"/>
            <a:ext cx="3810000" cy="29845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Cyanotypes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562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courtesy of DePaul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Introduction of wet collodion plates made the duplication of photographs possible </a:t>
            </a:r>
          </a:p>
          <a:p>
            <a:r>
              <a:rPr lang="en-US" dirty="0"/>
              <a:t>Early print photos arrived in 1880s</a:t>
            </a:r>
          </a:p>
          <a:p>
            <a:r>
              <a:rPr lang="en-US" dirty="0"/>
              <a:t>There have been several different types of emulsions over the years</a:t>
            </a:r>
          </a:p>
          <a:p>
            <a:r>
              <a:rPr lang="en-US" dirty="0"/>
              <a:t>Over time color photos will start to turn yellow because the blue dye is fading</a:t>
            </a:r>
          </a:p>
          <a:p>
            <a:r>
              <a:rPr lang="en-US" dirty="0"/>
              <a:t>Preservation tips:</a:t>
            </a:r>
          </a:p>
          <a:p>
            <a:pPr lvl="1"/>
            <a:r>
              <a:rPr lang="en-US" dirty="0"/>
              <a:t>Heavily damaged photos or tightly rolled photos should be taken to a conservator</a:t>
            </a:r>
          </a:p>
          <a:p>
            <a:pPr lvl="1"/>
            <a:r>
              <a:rPr lang="en-US" dirty="0"/>
              <a:t>Use photo corners in place of adhesives</a:t>
            </a:r>
          </a:p>
          <a:p>
            <a:pPr lvl="1"/>
            <a:r>
              <a:rPr lang="en-US" dirty="0"/>
              <a:t>Avoid writing on the backs of photos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9800"/>
            <a:ext cx="3657600" cy="2819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Photographs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181600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courtesy of the Oklahoma Historical Society P2012.162.01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Negatives should be stored away from the photo prints</a:t>
            </a:r>
          </a:p>
          <a:p>
            <a:r>
              <a:rPr lang="en-US" dirty="0"/>
              <a:t>Use acid free plastic (Polyethylene) strip storage or buffered paper enclosures</a:t>
            </a:r>
          </a:p>
          <a:p>
            <a:r>
              <a:rPr lang="en-US" dirty="0"/>
              <a:t>Make sure to keep negatives in a cool, dry, dark environment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17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 century papermakers used rags and linen to make paper</a:t>
            </a:r>
          </a:p>
          <a:p>
            <a:r>
              <a:rPr lang="en-US" dirty="0" smtClean="0"/>
              <a:t>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wood pulp was introduced into paper making</a:t>
            </a:r>
          </a:p>
          <a:p>
            <a:r>
              <a:rPr lang="en-US" dirty="0" smtClean="0"/>
              <a:t>Wood pulp is acidic by nature, it has lignin which is what causes the brown or yellow discoloration in paper </a:t>
            </a:r>
          </a:p>
          <a:p>
            <a:r>
              <a:rPr lang="en-US" dirty="0" smtClean="0"/>
              <a:t>Chemicals, such as chlorine bleach are added to make the paper white</a:t>
            </a:r>
          </a:p>
          <a:p>
            <a:r>
              <a:rPr lang="en-US" dirty="0" smtClean="0"/>
              <a:t>Over time the chemicals in the paper “off gas” and become more acidic</a:t>
            </a:r>
          </a:p>
          <a:p>
            <a:r>
              <a:rPr lang="en-US" dirty="0" smtClean="0"/>
              <a:t>Acid can be transferred from item to item, not just limited to paper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Paper Deteriorate?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Keep slides in a cool dark environment</a:t>
            </a:r>
          </a:p>
          <a:p>
            <a:r>
              <a:rPr lang="en-US" dirty="0" smtClean="0"/>
              <a:t>You can store slides in archival plastic sleeves. The slides need to be put in individual pockets</a:t>
            </a:r>
          </a:p>
          <a:p>
            <a:r>
              <a:rPr lang="en-US" dirty="0" smtClean="0"/>
              <a:t>The plastic sleeves will allow for viewing without the risk of damaging the slides with fingerprints</a:t>
            </a:r>
          </a:p>
          <a:p>
            <a:r>
              <a:rPr lang="en-US" dirty="0" smtClean="0"/>
              <a:t>You can also store slides in special acid free slide boxes</a:t>
            </a:r>
          </a:p>
          <a:p>
            <a:r>
              <a:rPr lang="en-US" dirty="0" smtClean="0"/>
              <a:t>Slides can be digitized very easily. There a several machines that you can buy to do this at home.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61877"/>
            <a:ext cx="4038600" cy="41216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41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How to make sure you have acid free supplies and what is most commonly used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93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Materials should have a lignin free or acid free designation</a:t>
            </a:r>
          </a:p>
          <a:p>
            <a:r>
              <a:rPr lang="en-US" dirty="0"/>
              <a:t>A good way to tell is if they have passed the PAT (Photographic Activity Test)</a:t>
            </a:r>
          </a:p>
          <a:p>
            <a:r>
              <a:rPr lang="en-US" dirty="0"/>
              <a:t>Should have a pH of 8.0-9.0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12" y="3641725"/>
            <a:ext cx="1781175" cy="5619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Determine Whether Your Materials are Acid 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4038600" cy="3810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4038600" cy="3810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Amazon Listings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Pencil</a:t>
            </a:r>
          </a:p>
          <a:p>
            <a:r>
              <a:rPr lang="en-US" dirty="0" smtClean="0"/>
              <a:t>Photo Sleeves</a:t>
            </a:r>
          </a:p>
          <a:p>
            <a:pPr lvl="1"/>
            <a:r>
              <a:rPr lang="en-US" dirty="0" smtClean="0"/>
              <a:t>Paper </a:t>
            </a:r>
          </a:p>
          <a:p>
            <a:pPr lvl="1"/>
            <a:r>
              <a:rPr lang="en-US" dirty="0" smtClean="0"/>
              <a:t>Plastic</a:t>
            </a:r>
          </a:p>
          <a:p>
            <a:r>
              <a:rPr lang="en-US" dirty="0" err="1" smtClean="0"/>
              <a:t>Plastiklips</a:t>
            </a:r>
            <a:endParaRPr lang="en-US" dirty="0" smtClean="0"/>
          </a:p>
          <a:p>
            <a:r>
              <a:rPr lang="en-US" dirty="0" smtClean="0"/>
              <a:t>Acid free boxes</a:t>
            </a:r>
          </a:p>
          <a:p>
            <a:r>
              <a:rPr lang="en-US" dirty="0" smtClean="0"/>
              <a:t>Negative Sleeves</a:t>
            </a:r>
          </a:p>
          <a:p>
            <a:r>
              <a:rPr lang="en-US" dirty="0" smtClean="0"/>
              <a:t>Slide boxes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Commonly Used 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2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Pros, Cons, and Tips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31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always have a master copy and an access copy</a:t>
            </a:r>
          </a:p>
          <a:p>
            <a:r>
              <a:rPr lang="en-US" dirty="0" smtClean="0"/>
              <a:t>Files should always have a unique file name to make finding individual photos easy</a:t>
            </a:r>
          </a:p>
          <a:p>
            <a:r>
              <a:rPr lang="en-US" dirty="0" smtClean="0"/>
              <a:t>Make sure to have copies of your photos in at least 3 different places. Two should be as far away from your house as you can manage</a:t>
            </a:r>
          </a:p>
          <a:p>
            <a:r>
              <a:rPr lang="en-US" dirty="0" smtClean="0"/>
              <a:t>Make sure to update your files regularly</a:t>
            </a:r>
          </a:p>
          <a:p>
            <a:r>
              <a:rPr lang="en-US" dirty="0" smtClean="0"/>
              <a:t>If you use photo organizing software, make sure to update your software to make sure you always have access to your photos.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Save original photos from handling</a:t>
            </a:r>
          </a:p>
          <a:p>
            <a:r>
              <a:rPr lang="en-US" dirty="0" smtClean="0"/>
              <a:t>You can use a good quality scan to put in a frame</a:t>
            </a:r>
          </a:p>
          <a:p>
            <a:r>
              <a:rPr lang="en-US" dirty="0" smtClean="0"/>
              <a:t>If there is a disaster you will still have digital copies as back ups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Digitizing is time consuming</a:t>
            </a:r>
          </a:p>
          <a:p>
            <a:r>
              <a:rPr lang="en-US" dirty="0" smtClean="0"/>
              <a:t>Digital files have an unknown shelf life</a:t>
            </a:r>
          </a:p>
          <a:p>
            <a:r>
              <a:rPr lang="en-US" dirty="0" smtClean="0"/>
              <a:t>Digitizing can be expensive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I Digitize my photos?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factors can contribute to the deterioration of paper as well</a:t>
            </a:r>
          </a:p>
          <a:p>
            <a:r>
              <a:rPr lang="en-US" dirty="0" smtClean="0"/>
              <a:t>Humidity is a major factor in the deterioration of documents. Paper absorbs water quickly and can promote the growth of mold and attract bugs.</a:t>
            </a:r>
          </a:p>
          <a:p>
            <a:r>
              <a:rPr lang="en-US" dirty="0" smtClean="0"/>
              <a:t>Humidity can also contribute to the brittleness of paper</a:t>
            </a:r>
          </a:p>
          <a:p>
            <a:r>
              <a:rPr lang="en-US" dirty="0" smtClean="0"/>
              <a:t>Fluctuating temperatures can also promote the growth of mold and attract bugs. </a:t>
            </a:r>
          </a:p>
          <a:p>
            <a:r>
              <a:rPr lang="en-US" dirty="0" smtClean="0"/>
              <a:t>Light will cause documents to fade and can cause the paper to become brittle.</a:t>
            </a:r>
          </a:p>
          <a:p>
            <a:r>
              <a:rPr lang="en-US" dirty="0" smtClean="0"/>
              <a:t>Air quality, depending on what is in the environment can cause paper to have an odor, break down the fibers, or fade the ink or pencil on the document</a:t>
            </a:r>
          </a:p>
          <a:p>
            <a:pPr marL="0" lvl="1" indent="0">
              <a:buNone/>
            </a:pPr>
            <a:endParaRPr lang="en-US" dirty="0"/>
          </a:p>
          <a:p>
            <a:pPr marL="55563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Deterioration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01" y="1719263"/>
            <a:ext cx="3140397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Acid Migration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14400" y="57912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8456" y="5105400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You can see here how the acid from the folder has migrated and stained the page.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394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784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Foxing can occur in scrapbooks and on certificates. It is an age related process</a:t>
            </a:r>
            <a:r>
              <a:rPr lang="en-US" dirty="0" smtClean="0"/>
              <a:t>. </a:t>
            </a:r>
            <a:r>
              <a:rPr lang="en-US" dirty="0" smtClean="0"/>
              <a:t>High humidity could be a contributing </a:t>
            </a:r>
            <a:r>
              <a:rPr lang="en-US" dirty="0" smtClean="0"/>
              <a:t>factor as well as mold and metal contaminates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Environment, Supplies, and Incoming Collections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archivists, librarians, and museum professionals can practice preventative measures to preserve paper collections</a:t>
            </a:r>
          </a:p>
          <a:p>
            <a:r>
              <a:rPr lang="en-US" dirty="0" smtClean="0"/>
              <a:t>Preventative measures include housing items in acid free enclosures, keeping the collections in an environment conducive to preservation</a:t>
            </a:r>
          </a:p>
          <a:p>
            <a:r>
              <a:rPr lang="en-US" dirty="0" smtClean="0"/>
              <a:t>According to the National Archives “Conservation attempts to preserve records in their original format.” In a sense we also practice conservation, however conservators are their own special field.</a:t>
            </a:r>
          </a:p>
          <a:p>
            <a:r>
              <a:rPr lang="en-US" dirty="0" smtClean="0"/>
              <a:t>Conservation is usually what happens when an item is to far gone for preventative measures to work any more.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vs Conservation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775</TotalTime>
  <Words>2628</Words>
  <Application>Microsoft Office PowerPoint</Application>
  <PresentationFormat>On-screen Show (4:3)</PresentationFormat>
  <Paragraphs>309</Paragraphs>
  <Slides>47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Grid</vt:lpstr>
      <vt:lpstr>Preservation of Paper</vt:lpstr>
      <vt:lpstr>Overview</vt:lpstr>
      <vt:lpstr>Agents of Deterioration</vt:lpstr>
      <vt:lpstr>Why Does Paper Deteriorate?</vt:lpstr>
      <vt:lpstr>Paper Deterioration Continued</vt:lpstr>
      <vt:lpstr>Example of Acid Migration</vt:lpstr>
      <vt:lpstr>Foxing</vt:lpstr>
      <vt:lpstr>Prevention</vt:lpstr>
      <vt:lpstr>Preservation vs Conservation</vt:lpstr>
      <vt:lpstr>Environment</vt:lpstr>
      <vt:lpstr>Measuring Tools</vt:lpstr>
      <vt:lpstr>Dehumidifier</vt:lpstr>
      <vt:lpstr>Incoming Collections</vt:lpstr>
      <vt:lpstr>Freezer</vt:lpstr>
      <vt:lpstr>Freezer Temp</vt:lpstr>
      <vt:lpstr>Most Commonly Used Supplies</vt:lpstr>
      <vt:lpstr>Preservation Supplies</vt:lpstr>
      <vt:lpstr>Housing Manuscript Collections</vt:lpstr>
      <vt:lpstr>Storing Paper In Different Formats</vt:lpstr>
      <vt:lpstr>Deconstructed Scrapbook</vt:lpstr>
      <vt:lpstr>Manuscript Collection</vt:lpstr>
      <vt:lpstr>Humidification and Flattening</vt:lpstr>
      <vt:lpstr>Humidification</vt:lpstr>
      <vt:lpstr>Flattening</vt:lpstr>
      <vt:lpstr>Digitization and Photocopying</vt:lpstr>
      <vt:lpstr>Digitization as a Form of Preservation</vt:lpstr>
      <vt:lpstr>Pros and Cons of Digitization</vt:lpstr>
      <vt:lpstr>Photocopying</vt:lpstr>
      <vt:lpstr>Preservation of Photos</vt:lpstr>
      <vt:lpstr>Basic Photo Care</vt:lpstr>
      <vt:lpstr>Things To Avoid</vt:lpstr>
      <vt:lpstr>Types of Photographs</vt:lpstr>
      <vt:lpstr>Daguerreotypes</vt:lpstr>
      <vt:lpstr>Ambrotypes</vt:lpstr>
      <vt:lpstr>Tintypes</vt:lpstr>
      <vt:lpstr>Albumen Prints</vt:lpstr>
      <vt:lpstr>Cyanotypes</vt:lpstr>
      <vt:lpstr>Print Photographs</vt:lpstr>
      <vt:lpstr>Negatives</vt:lpstr>
      <vt:lpstr>Slides</vt:lpstr>
      <vt:lpstr>Supplies</vt:lpstr>
      <vt:lpstr>How to Determine Whether Your Materials are Acid Free</vt:lpstr>
      <vt:lpstr>Comparison of Amazon Listings</vt:lpstr>
      <vt:lpstr>Most Commonly Used Supplies</vt:lpstr>
      <vt:lpstr>Digitization</vt:lpstr>
      <vt:lpstr>Digital Files</vt:lpstr>
      <vt:lpstr>Should I Digitize my photos?</vt:lpstr>
    </vt:vector>
  </TitlesOfParts>
  <Company>State of Oklahoma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Preservation of Paper</dc:title>
  <dc:creator>OMES</dc:creator>
  <cp:lastModifiedBy>OMES</cp:lastModifiedBy>
  <cp:revision>66</cp:revision>
  <cp:lastPrinted>2016-10-18T18:52:47Z</cp:lastPrinted>
  <dcterms:created xsi:type="dcterms:W3CDTF">2016-10-07T14:41:33Z</dcterms:created>
  <dcterms:modified xsi:type="dcterms:W3CDTF">2018-07-12T14:28:25Z</dcterms:modified>
</cp:coreProperties>
</file>