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30"/>
  </p:handoutMasterIdLst>
  <p:sldIdLst>
    <p:sldId id="256" r:id="rId2"/>
    <p:sldId id="260" r:id="rId3"/>
    <p:sldId id="279" r:id="rId4"/>
    <p:sldId id="288" r:id="rId5"/>
    <p:sldId id="276" r:id="rId6"/>
    <p:sldId id="273" r:id="rId7"/>
    <p:sldId id="266" r:id="rId8"/>
    <p:sldId id="261" r:id="rId9"/>
    <p:sldId id="282" r:id="rId10"/>
    <p:sldId id="304" r:id="rId11"/>
    <p:sldId id="287" r:id="rId12"/>
    <p:sldId id="275" r:id="rId13"/>
    <p:sldId id="263" r:id="rId14"/>
    <p:sldId id="300" r:id="rId15"/>
    <p:sldId id="301" r:id="rId16"/>
    <p:sldId id="302" r:id="rId17"/>
    <p:sldId id="303" r:id="rId18"/>
    <p:sldId id="289" r:id="rId19"/>
    <p:sldId id="291" r:id="rId20"/>
    <p:sldId id="299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78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seed circulation at tccl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8">
                  <c:v>22</c:v>
                </c:pt>
                <c:pt idx="9">
                  <c:v>54</c:v>
                </c:pt>
                <c:pt idx="10">
                  <c:v>12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5-41B0-B407-77503E5948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113</c:v>
                </c:pt>
                <c:pt idx="2">
                  <c:v>201</c:v>
                </c:pt>
                <c:pt idx="3">
                  <c:v>133</c:v>
                </c:pt>
                <c:pt idx="4">
                  <c:v>92</c:v>
                </c:pt>
                <c:pt idx="5">
                  <c:v>68</c:v>
                </c:pt>
                <c:pt idx="6">
                  <c:v>22</c:v>
                </c:pt>
                <c:pt idx="7">
                  <c:v>18</c:v>
                </c:pt>
                <c:pt idx="8">
                  <c:v>48</c:v>
                </c:pt>
                <c:pt idx="9">
                  <c:v>67</c:v>
                </c:pt>
                <c:pt idx="10">
                  <c:v>13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F5-41B0-B407-77503E5948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231</c:v>
                </c:pt>
                <c:pt idx="2">
                  <c:v>254</c:v>
                </c:pt>
                <c:pt idx="3">
                  <c:v>354</c:v>
                </c:pt>
                <c:pt idx="4">
                  <c:v>162</c:v>
                </c:pt>
                <c:pt idx="5">
                  <c:v>34</c:v>
                </c:pt>
                <c:pt idx="6">
                  <c:v>57</c:v>
                </c:pt>
                <c:pt idx="7">
                  <c:v>191</c:v>
                </c:pt>
                <c:pt idx="8">
                  <c:v>32</c:v>
                </c:pt>
                <c:pt idx="9">
                  <c:v>42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F5-41B0-B407-77503E5948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263</c:v>
                </c:pt>
                <c:pt idx="2">
                  <c:v>290</c:v>
                </c:pt>
                <c:pt idx="3">
                  <c:v>541</c:v>
                </c:pt>
                <c:pt idx="4">
                  <c:v>349</c:v>
                </c:pt>
                <c:pt idx="5">
                  <c:v>61</c:v>
                </c:pt>
                <c:pt idx="6">
                  <c:v>0</c:v>
                </c:pt>
                <c:pt idx="7">
                  <c:v>56</c:v>
                </c:pt>
                <c:pt idx="8">
                  <c:v>220</c:v>
                </c:pt>
                <c:pt idx="9">
                  <c:v>54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F5-41B0-B407-77503E5948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89</c:v>
                </c:pt>
                <c:pt idx="1">
                  <c:v>223</c:v>
                </c:pt>
                <c:pt idx="2">
                  <c:v>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F5-41B0-B407-77503E5948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61944544"/>
        <c:axId val="504819040"/>
      </c:lineChart>
      <c:catAx>
        <c:axId val="46194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19040"/>
        <c:crosses val="autoZero"/>
        <c:auto val="1"/>
        <c:lblAlgn val="ctr"/>
        <c:lblOffset val="100"/>
        <c:noMultiLvlLbl val="0"/>
      </c:catAx>
      <c:valAx>
        <c:axId val="50481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194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47004-C200-4769-B80A-E19C3F02C34D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AE556E-19C9-49DB-8D1C-517503FB5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Seed saving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2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Self-pollinators vs. </a:t>
            </a:r>
            <a:b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Cross-pollinators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Peas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Beans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Lettuce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Tomatoes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Brassicas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cabbage, kale, Brussel sprouts,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bok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choi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mustard, broccoli, collards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Cucurbits: squash, zucchini, pumpkin</a:t>
            </a:r>
          </a:p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Cucumis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melons, cucumbers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0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972" y="605405"/>
            <a:ext cx="9875520" cy="135636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Hybrids vs. </a:t>
            </a:r>
            <a:b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			open-pollinated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Reliable plants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Disease resistant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Shelf-life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Uniform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saveable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Variable plants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Flavor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daptable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Funky</a:t>
            </a:r>
          </a:p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aveable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Isolation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Barriers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Manual manipulation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Storage and labeling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Cool, dark, dry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Stable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Write down as much as possible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Why seeds in a library?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1442"/>
            <a:ext cx="9872871" cy="399455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Engagement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Community resilience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Information needs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7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ngagement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Circulation numbers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Foot traffic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Buzz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Returning users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User-built collection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9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Information needs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Gardeners’ stories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Food stories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Seeds as books</a:t>
            </a:r>
          </a:p>
        </p:txBody>
      </p:sp>
    </p:spTree>
    <p:extLst>
      <p:ext uri="{BB962C8B-B14F-4D97-AF65-F5344CB8AC3E}">
        <p14:creationId xmlns:p14="http://schemas.microsoft.com/office/powerpoint/2010/main" val="140968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oals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Articulate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Evaluate 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Evolve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26" y="110455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How to Start a Seed Library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7" y="2220985"/>
            <a:ext cx="6191285" cy="7864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 smtClean="0"/>
              <a:t>Suggestions and things to consider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269" y="3648414"/>
            <a:ext cx="4141232" cy="21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694" y="408265"/>
            <a:ext cx="9875520" cy="135636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Legal Aspects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53" y="2086762"/>
            <a:ext cx="9872871" cy="4460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Each state has laws protecting seed consumers and require germination testing.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Oklahoma laws specify that this applies to commercial ventures and does not cover lending or seeds that were given away.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If anyone is from surrounding states, be sure to check your local statutes.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Why save seeds?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Preserve excellent varieties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Preserve heritage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Breed new varieties</a:t>
            </a: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ave money</a:t>
            </a:r>
          </a:p>
          <a:p>
            <a:endParaRPr lang="en-US" dirty="0"/>
          </a:p>
        </p:txBody>
      </p:sp>
      <p:pic>
        <p:nvPicPr>
          <p:cNvPr id="1026" name="Picture 2" descr="Image result for seed s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85" y="1823105"/>
            <a:ext cx="2499541" cy="33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Budget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Budget will effect any future decisions- what seeds to purchase, how to package them, etc.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Consider the money and time you can devote to this project.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Set realistic goals for the budget you have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033" y="1662319"/>
            <a:ext cx="5515161" cy="2960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10" y="290819"/>
            <a:ext cx="11698447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How do I know what seeds to buy?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81" y="1477598"/>
            <a:ext cx="6696511" cy="51990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Climate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Cost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Population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How do they match your goals? (Food vs. aesthetic plants, pollinators, heirlooms)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Ask for help! County Extensions, local gardening groups, etc.</a:t>
            </a:r>
          </a:p>
          <a:p>
            <a:pPr>
              <a:lnSpc>
                <a:spcPct val="100000"/>
              </a:lnSpc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892" y="4622497"/>
            <a:ext cx="49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https://www.hort.purdue.edu/newcrop/cropmap/oklahoma/default.html</a:t>
            </a:r>
          </a:p>
        </p:txBody>
      </p:sp>
    </p:spTree>
    <p:extLst>
      <p:ext uri="{BB962C8B-B14F-4D97-AF65-F5344CB8AC3E}">
        <p14:creationId xmlns:p14="http://schemas.microsoft.com/office/powerpoint/2010/main" val="39642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09" y="249917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Physical Processing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61" y="1445001"/>
            <a:ext cx="6046365" cy="50690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Create bibliographic records for each variety of seed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Hang on to your commercial packets!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To barcode or not to barcode?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79" y="1798894"/>
            <a:ext cx="5126181" cy="373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3453" y="5536734"/>
            <a:ext cx="2562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Cory Young, Tulsa World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66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72" y="396724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Set Circulation Policies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62" y="2214479"/>
            <a:ext cx="11524378" cy="4842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5 packets per patron for each of the 4 growing seasons.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Seed packets ‘fall off’ the record quarterly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We allow patrons to place holds to be sent to other branches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Again, a question of gathering statistics vs. available time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522" y="384140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Keeping Statistics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6" y="2353112"/>
            <a:ext cx="5468925" cy="4842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Goals vs. Results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Justify expenditures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Help plan for future seasons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31097922"/>
              </p:ext>
            </p:extLst>
          </p:nvPr>
        </p:nvGraphicFramePr>
        <p:xfrm>
          <a:off x="4781725" y="1459684"/>
          <a:ext cx="7050947" cy="498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051" y="354779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Partnerships and Donations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38" y="1543360"/>
            <a:ext cx="6593049" cy="4842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What are organizations in your community already doing?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Programming to promote and educate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Have a written policy for donations- not all donated seeds are appropriate for seed libraries.</a:t>
            </a:r>
          </a:p>
          <a:p>
            <a:pPr>
              <a:lnSpc>
                <a:spcPct val="100000"/>
              </a:lnSpc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15" y="2672170"/>
            <a:ext cx="3897035" cy="125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15" y="1459743"/>
            <a:ext cx="3666819" cy="1090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15" y="3964633"/>
            <a:ext cx="4018393" cy="1261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15" y="5301246"/>
            <a:ext cx="3736117" cy="9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051" y="338001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Handling Growth and Expansion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92" y="2197702"/>
            <a:ext cx="11672583" cy="4842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This will grow as large as your budget and time allowance will let it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Ensure that growth is sustainable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Set reasonable goals 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095" y="36736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Common Issues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17" y="1887309"/>
            <a:ext cx="11672583" cy="4842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Seed packets walking out the door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Unfilled holds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Too many seeds in packets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How to handle strange donations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Tulsa Seed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Johanna Burton</a:t>
            </a:r>
          </a:p>
          <a:p>
            <a:r>
              <a:rPr lang="en-US" dirty="0" err="1" smtClean="0"/>
              <a:t>jburton</a:t>
            </a:r>
            <a:r>
              <a:rPr lang="en-US" dirty="0" smtClean="0"/>
              <a:t> at tulsalibrary.org</a:t>
            </a:r>
          </a:p>
          <a:p>
            <a:r>
              <a:rPr lang="en-US" dirty="0" smtClean="0"/>
              <a:t>918-549-7415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Is it hard?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No!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Yes!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Where do heirlooms come from anyway?</a:t>
            </a:r>
          </a:p>
        </p:txBody>
      </p:sp>
    </p:spTree>
    <p:extLst>
      <p:ext uri="{BB962C8B-B14F-4D97-AF65-F5344CB8AC3E}">
        <p14:creationId xmlns:p14="http://schemas.microsoft.com/office/powerpoint/2010/main" val="41792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text an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88" y="477408"/>
            <a:ext cx="7893661" cy="59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27" y="265582"/>
            <a:ext cx="9875520" cy="135636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How to save seeds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01" y="1349300"/>
            <a:ext cx="11373374" cy="5469622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/>
              <a:t>1.     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Grow your garden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2.      Isolate the varieties you want to save seed from.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     Choose the best plants—strongest, tastiest, prettiest or most productive—and let them go to seed and ripen fully. 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    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Optional: wet-process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seeds from wet fruits, like tomatoes, by soaking the seedy pulp 2-3 days in a jar of water, then rinsing.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     Dry all seeds completely.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    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them. </a:t>
            </a: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7. 	Store in a sealed container in a cool dark place.</a:t>
            </a:r>
          </a:p>
          <a:p>
            <a:pPr marL="45720" indent="0">
              <a:buNone/>
            </a:pPr>
            <a:endParaRPr lang="en-US" sz="32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Get to know your plant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Learn the plant’s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latin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name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Find out how the plant pollinates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Find any cousins in the neighborhood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My favorite gardening tool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041" y="2116961"/>
            <a:ext cx="508385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03246"/>
            <a:ext cx="9872871" cy="4038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Where do 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plant 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babies come from?</a:t>
            </a:r>
          </a:p>
        </p:txBody>
      </p:sp>
    </p:spTree>
    <p:extLst>
      <p:ext uri="{BB962C8B-B14F-4D97-AF65-F5344CB8AC3E}">
        <p14:creationId xmlns:p14="http://schemas.microsoft.com/office/powerpoint/2010/main" val="2149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ollination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829" y="5769529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flow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04" y="1632504"/>
            <a:ext cx="762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442</TotalTime>
  <Words>507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Corbel</vt:lpstr>
      <vt:lpstr>Basis</vt:lpstr>
      <vt:lpstr>Seed saving</vt:lpstr>
      <vt:lpstr>Why save seeds?</vt:lpstr>
      <vt:lpstr>Is it hard?</vt:lpstr>
      <vt:lpstr>PowerPoint Presentation</vt:lpstr>
      <vt:lpstr>How to save seeds</vt:lpstr>
      <vt:lpstr>Get to know your plant</vt:lpstr>
      <vt:lpstr>My favorite gardening tool</vt:lpstr>
      <vt:lpstr>PowerPoint Presentation</vt:lpstr>
      <vt:lpstr>Pollination</vt:lpstr>
      <vt:lpstr>Self-pollinators vs.     Cross-pollinators</vt:lpstr>
      <vt:lpstr>Hybrids vs.     open-pollinated</vt:lpstr>
      <vt:lpstr>Isolation </vt:lpstr>
      <vt:lpstr>Storage and labeling</vt:lpstr>
      <vt:lpstr>Why seeds in a library?</vt:lpstr>
      <vt:lpstr>Engagement</vt:lpstr>
      <vt:lpstr>Information needs</vt:lpstr>
      <vt:lpstr>Goals</vt:lpstr>
      <vt:lpstr>How to Start a Seed Library</vt:lpstr>
      <vt:lpstr>Legal Aspects</vt:lpstr>
      <vt:lpstr>Budget</vt:lpstr>
      <vt:lpstr>How do I know what seeds to buy?</vt:lpstr>
      <vt:lpstr>Physical Processing</vt:lpstr>
      <vt:lpstr>Set Circulation Policies</vt:lpstr>
      <vt:lpstr>Keeping Statistics</vt:lpstr>
      <vt:lpstr>Partnerships and Donations</vt:lpstr>
      <vt:lpstr>Handling Growth and Expansion</vt:lpstr>
      <vt:lpstr>Common Issues</vt:lpstr>
      <vt:lpstr>Tulsa Seed library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</dc:title>
  <dc:creator>Burton, Johanna</dc:creator>
  <cp:lastModifiedBy>Klein, Peter</cp:lastModifiedBy>
  <cp:revision>39</cp:revision>
  <cp:lastPrinted>2018-04-19T21:09:01Z</cp:lastPrinted>
  <dcterms:created xsi:type="dcterms:W3CDTF">2017-04-26T20:29:16Z</dcterms:created>
  <dcterms:modified xsi:type="dcterms:W3CDTF">2018-04-19T21:45:31Z</dcterms:modified>
</cp:coreProperties>
</file>