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2" r:id="rId2"/>
    <p:sldId id="342" r:id="rId3"/>
    <p:sldId id="381" r:id="rId4"/>
    <p:sldId id="328" r:id="rId5"/>
    <p:sldId id="384" r:id="rId6"/>
    <p:sldId id="387" r:id="rId7"/>
    <p:sldId id="383" r:id="rId8"/>
    <p:sldId id="257" r:id="rId9"/>
    <p:sldId id="385" r:id="rId10"/>
    <p:sldId id="386" r:id="rId11"/>
    <p:sldId id="380" r:id="rId12"/>
    <p:sldId id="394" r:id="rId13"/>
    <p:sldId id="395" r:id="rId14"/>
    <p:sldId id="389" r:id="rId15"/>
    <p:sldId id="390" r:id="rId16"/>
    <p:sldId id="391" r:id="rId17"/>
    <p:sldId id="392" r:id="rId18"/>
    <p:sldId id="393" r:id="rId19"/>
    <p:sldId id="388" r:id="rId20"/>
    <p:sldId id="396" r:id="rId21"/>
    <p:sldId id="294" r:id="rId22"/>
    <p:sldId id="305" r:id="rId23"/>
    <p:sldId id="271" r:id="rId24"/>
    <p:sldId id="397"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E59"/>
    <a:srgbClr val="F29000"/>
    <a:srgbClr val="00B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510" autoAdjust="0"/>
    <p:restoredTop sz="94660"/>
  </p:normalViewPr>
  <p:slideViewPr>
    <p:cSldViewPr snapToGrid="0">
      <p:cViewPr>
        <p:scale>
          <a:sx n="66" d="100"/>
          <a:sy n="66" d="100"/>
        </p:scale>
        <p:origin x="204"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7FCBF-16F3-4A24-8864-FC153EF146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8C291EA-665A-443E-A2C6-D5ADD1284E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EC4CF-3549-4494-BA95-17EDC05E8ED6}"/>
              </a:ext>
            </a:extLst>
          </p:cNvPr>
          <p:cNvSpPr>
            <a:spLocks noGrp="1"/>
          </p:cNvSpPr>
          <p:nvPr>
            <p:ph type="dt" sz="half" idx="10"/>
          </p:nvPr>
        </p:nvSpPr>
        <p:spPr/>
        <p:txBody>
          <a:bodyPr/>
          <a:lstStyle/>
          <a:p>
            <a:fld id="{E522DA54-B6AC-4383-89B9-3501F5754936}" type="datetimeFigureOut">
              <a:rPr lang="en-US" smtClean="0"/>
              <a:t>10/17/2022</a:t>
            </a:fld>
            <a:endParaRPr lang="en-US"/>
          </a:p>
        </p:txBody>
      </p:sp>
      <p:sp>
        <p:nvSpPr>
          <p:cNvPr id="5" name="Footer Placeholder 4">
            <a:extLst>
              <a:ext uri="{FF2B5EF4-FFF2-40B4-BE49-F238E27FC236}">
                <a16:creationId xmlns:a16="http://schemas.microsoft.com/office/drawing/2014/main" id="{69D2123F-7D96-4175-878D-B21A53590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0662F-493D-4213-A363-54BD3F24A771}"/>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5365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F5D36-E8C6-4965-9D35-9EC9F0C5F3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19D03E-8610-4316-AA97-FBC39F25CE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388C24-075B-48C9-9EAE-3ABC130E495B}"/>
              </a:ext>
            </a:extLst>
          </p:cNvPr>
          <p:cNvSpPr>
            <a:spLocks noGrp="1"/>
          </p:cNvSpPr>
          <p:nvPr>
            <p:ph type="dt" sz="half" idx="10"/>
          </p:nvPr>
        </p:nvSpPr>
        <p:spPr/>
        <p:txBody>
          <a:bodyPr/>
          <a:lstStyle/>
          <a:p>
            <a:fld id="{E522DA54-B6AC-4383-89B9-3501F5754936}" type="datetimeFigureOut">
              <a:rPr lang="en-US" smtClean="0"/>
              <a:t>10/17/2022</a:t>
            </a:fld>
            <a:endParaRPr lang="en-US"/>
          </a:p>
        </p:txBody>
      </p:sp>
      <p:sp>
        <p:nvSpPr>
          <p:cNvPr id="5" name="Footer Placeholder 4">
            <a:extLst>
              <a:ext uri="{FF2B5EF4-FFF2-40B4-BE49-F238E27FC236}">
                <a16:creationId xmlns:a16="http://schemas.microsoft.com/office/drawing/2014/main" id="{305FA020-9A85-49E4-BADC-6B2287F7E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250CF1-D655-48AE-B842-2D19231B1406}"/>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862650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177B12-E765-4D82-A607-F957960889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1D05A0-B058-424D-9DC3-D24193FEBCE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7C0D23-E906-486C-A8F7-BAA856C26DA2}"/>
              </a:ext>
            </a:extLst>
          </p:cNvPr>
          <p:cNvSpPr>
            <a:spLocks noGrp="1"/>
          </p:cNvSpPr>
          <p:nvPr>
            <p:ph type="dt" sz="half" idx="10"/>
          </p:nvPr>
        </p:nvSpPr>
        <p:spPr/>
        <p:txBody>
          <a:bodyPr/>
          <a:lstStyle/>
          <a:p>
            <a:fld id="{E522DA54-B6AC-4383-89B9-3501F5754936}" type="datetimeFigureOut">
              <a:rPr lang="en-US" smtClean="0"/>
              <a:t>10/17/2022</a:t>
            </a:fld>
            <a:endParaRPr lang="en-US"/>
          </a:p>
        </p:txBody>
      </p:sp>
      <p:sp>
        <p:nvSpPr>
          <p:cNvPr id="5" name="Footer Placeholder 4">
            <a:extLst>
              <a:ext uri="{FF2B5EF4-FFF2-40B4-BE49-F238E27FC236}">
                <a16:creationId xmlns:a16="http://schemas.microsoft.com/office/drawing/2014/main" id="{D6BEFF78-A64A-4FF9-A298-048D366BC2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6C11D3-5B98-44FF-88EE-29CA7CFEF484}"/>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1295904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5E6A4-47C7-44E7-99C9-293350526F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C31B0B-95EE-45EF-AB92-B1F815C948D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22B4F-A914-40D3-B6B2-2D23E70DF924}"/>
              </a:ext>
            </a:extLst>
          </p:cNvPr>
          <p:cNvSpPr>
            <a:spLocks noGrp="1"/>
          </p:cNvSpPr>
          <p:nvPr>
            <p:ph type="dt" sz="half" idx="10"/>
          </p:nvPr>
        </p:nvSpPr>
        <p:spPr/>
        <p:txBody>
          <a:bodyPr/>
          <a:lstStyle/>
          <a:p>
            <a:fld id="{E522DA54-B6AC-4383-89B9-3501F5754936}" type="datetimeFigureOut">
              <a:rPr lang="en-US" smtClean="0"/>
              <a:t>10/17/2022</a:t>
            </a:fld>
            <a:endParaRPr lang="en-US"/>
          </a:p>
        </p:txBody>
      </p:sp>
      <p:sp>
        <p:nvSpPr>
          <p:cNvPr id="5" name="Footer Placeholder 4">
            <a:extLst>
              <a:ext uri="{FF2B5EF4-FFF2-40B4-BE49-F238E27FC236}">
                <a16:creationId xmlns:a16="http://schemas.microsoft.com/office/drawing/2014/main" id="{E9E6C03A-3D97-4DF6-8863-200D13EB5D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17A79-2232-4788-9488-420BA3984576}"/>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3078916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B6059-2678-4978-AC79-764B7BC485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1F4AE4-8C64-4BC9-8475-850645AB64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C11154-6948-48E8-A23B-855E9D57B0CC}"/>
              </a:ext>
            </a:extLst>
          </p:cNvPr>
          <p:cNvSpPr>
            <a:spLocks noGrp="1"/>
          </p:cNvSpPr>
          <p:nvPr>
            <p:ph type="dt" sz="half" idx="10"/>
          </p:nvPr>
        </p:nvSpPr>
        <p:spPr/>
        <p:txBody>
          <a:bodyPr/>
          <a:lstStyle/>
          <a:p>
            <a:fld id="{E522DA54-B6AC-4383-89B9-3501F5754936}" type="datetimeFigureOut">
              <a:rPr lang="en-US" smtClean="0"/>
              <a:t>10/17/2022</a:t>
            </a:fld>
            <a:endParaRPr lang="en-US"/>
          </a:p>
        </p:txBody>
      </p:sp>
      <p:sp>
        <p:nvSpPr>
          <p:cNvPr id="5" name="Footer Placeholder 4">
            <a:extLst>
              <a:ext uri="{FF2B5EF4-FFF2-40B4-BE49-F238E27FC236}">
                <a16:creationId xmlns:a16="http://schemas.microsoft.com/office/drawing/2014/main" id="{D1DDE88B-67D6-499F-BAC4-0E562D737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6DA244-B90B-4A30-A6F1-D03CBCD09F58}"/>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2868533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EC0B-81DC-4E82-BD87-A7651AC794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6CA692-D8D9-453F-B5E9-3861EFCCB1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2031616-659D-4E24-B935-A46C5D4BEC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F841870-AB87-41C8-A69E-8C8CC3B10A62}"/>
              </a:ext>
            </a:extLst>
          </p:cNvPr>
          <p:cNvSpPr>
            <a:spLocks noGrp="1"/>
          </p:cNvSpPr>
          <p:nvPr>
            <p:ph type="dt" sz="half" idx="10"/>
          </p:nvPr>
        </p:nvSpPr>
        <p:spPr/>
        <p:txBody>
          <a:bodyPr/>
          <a:lstStyle/>
          <a:p>
            <a:fld id="{E522DA54-B6AC-4383-89B9-3501F5754936}" type="datetimeFigureOut">
              <a:rPr lang="en-US" smtClean="0"/>
              <a:t>10/17/2022</a:t>
            </a:fld>
            <a:endParaRPr lang="en-US"/>
          </a:p>
        </p:txBody>
      </p:sp>
      <p:sp>
        <p:nvSpPr>
          <p:cNvPr id="6" name="Footer Placeholder 5">
            <a:extLst>
              <a:ext uri="{FF2B5EF4-FFF2-40B4-BE49-F238E27FC236}">
                <a16:creationId xmlns:a16="http://schemas.microsoft.com/office/drawing/2014/main" id="{5B064859-E2F4-4895-88CF-43E59C6A60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A73A53-3A38-48CF-B172-1DF6A6475EF7}"/>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2528577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56702-63AE-4C7F-8D98-3581E91988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86249E-445A-46AC-9AED-5B65167A2C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E23BC9-144F-40FD-9675-96CE7A0E64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486552-9EA1-4F4A-933E-B5554484D2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56E2E-4AB0-411B-B1B0-EE18912829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F540DB-746F-4A4A-98A5-06C5DBA8832E}"/>
              </a:ext>
            </a:extLst>
          </p:cNvPr>
          <p:cNvSpPr>
            <a:spLocks noGrp="1"/>
          </p:cNvSpPr>
          <p:nvPr>
            <p:ph type="dt" sz="half" idx="10"/>
          </p:nvPr>
        </p:nvSpPr>
        <p:spPr/>
        <p:txBody>
          <a:bodyPr/>
          <a:lstStyle/>
          <a:p>
            <a:fld id="{E522DA54-B6AC-4383-89B9-3501F5754936}" type="datetimeFigureOut">
              <a:rPr lang="en-US" smtClean="0"/>
              <a:t>10/17/2022</a:t>
            </a:fld>
            <a:endParaRPr lang="en-US"/>
          </a:p>
        </p:txBody>
      </p:sp>
      <p:sp>
        <p:nvSpPr>
          <p:cNvPr id="8" name="Footer Placeholder 7">
            <a:extLst>
              <a:ext uri="{FF2B5EF4-FFF2-40B4-BE49-F238E27FC236}">
                <a16:creationId xmlns:a16="http://schemas.microsoft.com/office/drawing/2014/main" id="{650A4427-5B99-40F0-82A9-586DF72A1C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77824E-756D-4C53-800E-0263D543576A}"/>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482713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A63AE-43D1-4FC0-A27D-5094F822E9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976616C-5785-4FE2-B559-7E647F025173}"/>
              </a:ext>
            </a:extLst>
          </p:cNvPr>
          <p:cNvSpPr>
            <a:spLocks noGrp="1"/>
          </p:cNvSpPr>
          <p:nvPr>
            <p:ph type="dt" sz="half" idx="10"/>
          </p:nvPr>
        </p:nvSpPr>
        <p:spPr/>
        <p:txBody>
          <a:bodyPr/>
          <a:lstStyle/>
          <a:p>
            <a:fld id="{E522DA54-B6AC-4383-89B9-3501F5754936}" type="datetimeFigureOut">
              <a:rPr lang="en-US" smtClean="0"/>
              <a:t>10/17/2022</a:t>
            </a:fld>
            <a:endParaRPr lang="en-US"/>
          </a:p>
        </p:txBody>
      </p:sp>
      <p:sp>
        <p:nvSpPr>
          <p:cNvPr id="4" name="Footer Placeholder 3">
            <a:extLst>
              <a:ext uri="{FF2B5EF4-FFF2-40B4-BE49-F238E27FC236}">
                <a16:creationId xmlns:a16="http://schemas.microsoft.com/office/drawing/2014/main" id="{B64228B6-AF11-4CDA-B6D6-4D12F032D4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7B29EF-A2A0-44D9-81E3-8335C6819051}"/>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838373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5B636-8AB4-4FB0-899F-A7B3DFD91674}"/>
              </a:ext>
            </a:extLst>
          </p:cNvPr>
          <p:cNvSpPr>
            <a:spLocks noGrp="1"/>
          </p:cNvSpPr>
          <p:nvPr>
            <p:ph type="dt" sz="half" idx="10"/>
          </p:nvPr>
        </p:nvSpPr>
        <p:spPr/>
        <p:txBody>
          <a:bodyPr/>
          <a:lstStyle/>
          <a:p>
            <a:fld id="{E522DA54-B6AC-4383-89B9-3501F5754936}" type="datetimeFigureOut">
              <a:rPr lang="en-US" smtClean="0"/>
              <a:t>10/17/2022</a:t>
            </a:fld>
            <a:endParaRPr lang="en-US"/>
          </a:p>
        </p:txBody>
      </p:sp>
      <p:sp>
        <p:nvSpPr>
          <p:cNvPr id="3" name="Footer Placeholder 2">
            <a:extLst>
              <a:ext uri="{FF2B5EF4-FFF2-40B4-BE49-F238E27FC236}">
                <a16:creationId xmlns:a16="http://schemas.microsoft.com/office/drawing/2014/main" id="{EC2096D9-8B2B-490C-8EB4-8CAA7BA579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9F5777-2373-4513-A41F-E322D1D96D24}"/>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3087737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D1114-CDE1-44C1-BB3C-5C43F314E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0782E55-88B3-4BD5-A352-45F6E35602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A4DE0A-6DC9-4196-B00B-B74BCB597F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E74BA7-A815-406E-9561-5AF6563C5E5C}"/>
              </a:ext>
            </a:extLst>
          </p:cNvPr>
          <p:cNvSpPr>
            <a:spLocks noGrp="1"/>
          </p:cNvSpPr>
          <p:nvPr>
            <p:ph type="dt" sz="half" idx="10"/>
          </p:nvPr>
        </p:nvSpPr>
        <p:spPr/>
        <p:txBody>
          <a:bodyPr/>
          <a:lstStyle/>
          <a:p>
            <a:fld id="{E522DA54-B6AC-4383-89B9-3501F5754936}" type="datetimeFigureOut">
              <a:rPr lang="en-US" smtClean="0"/>
              <a:t>10/17/2022</a:t>
            </a:fld>
            <a:endParaRPr lang="en-US"/>
          </a:p>
        </p:txBody>
      </p:sp>
      <p:sp>
        <p:nvSpPr>
          <p:cNvPr id="6" name="Footer Placeholder 5">
            <a:extLst>
              <a:ext uri="{FF2B5EF4-FFF2-40B4-BE49-F238E27FC236}">
                <a16:creationId xmlns:a16="http://schemas.microsoft.com/office/drawing/2014/main" id="{AF73E670-9533-4E26-B776-84045C23AE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E9A8DD-8784-413F-AE84-74B5EA3EBDAC}"/>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1376842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F9B7F-05A0-4D0C-A6BE-EEC05600FD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6D8204-15A5-4716-9DB5-1E81B2A772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85C8F5-D5B8-4ECB-9003-8123D528B3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BF8B5B-E67E-4537-87D8-35F16EDDC843}"/>
              </a:ext>
            </a:extLst>
          </p:cNvPr>
          <p:cNvSpPr>
            <a:spLocks noGrp="1"/>
          </p:cNvSpPr>
          <p:nvPr>
            <p:ph type="dt" sz="half" idx="10"/>
          </p:nvPr>
        </p:nvSpPr>
        <p:spPr/>
        <p:txBody>
          <a:bodyPr/>
          <a:lstStyle/>
          <a:p>
            <a:fld id="{E522DA54-B6AC-4383-89B9-3501F5754936}" type="datetimeFigureOut">
              <a:rPr lang="en-US" smtClean="0"/>
              <a:t>10/17/2022</a:t>
            </a:fld>
            <a:endParaRPr lang="en-US"/>
          </a:p>
        </p:txBody>
      </p:sp>
      <p:sp>
        <p:nvSpPr>
          <p:cNvPr id="6" name="Footer Placeholder 5">
            <a:extLst>
              <a:ext uri="{FF2B5EF4-FFF2-40B4-BE49-F238E27FC236}">
                <a16:creationId xmlns:a16="http://schemas.microsoft.com/office/drawing/2014/main" id="{D5F1600E-B7FD-4F69-BD6A-2A60F6E8E6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7DBA33-4DCE-4982-AF19-305F01D6F40D}"/>
              </a:ext>
            </a:extLst>
          </p:cNvPr>
          <p:cNvSpPr>
            <a:spLocks noGrp="1"/>
          </p:cNvSpPr>
          <p:nvPr>
            <p:ph type="sldNum" sz="quarter" idx="12"/>
          </p:nvPr>
        </p:nvSpPr>
        <p:spPr/>
        <p:txBody>
          <a:bodyPr/>
          <a:lstStyle/>
          <a:p>
            <a:fld id="{3FA461AB-172E-4E09-BF51-B716C3E7A887}" type="slidenum">
              <a:rPr lang="en-US" smtClean="0"/>
              <a:t>‹#›</a:t>
            </a:fld>
            <a:endParaRPr lang="en-US"/>
          </a:p>
        </p:txBody>
      </p:sp>
    </p:spTree>
    <p:extLst>
      <p:ext uri="{BB962C8B-B14F-4D97-AF65-F5344CB8AC3E}">
        <p14:creationId xmlns:p14="http://schemas.microsoft.com/office/powerpoint/2010/main" val="355833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A13A28-14C8-4AC7-BD3F-8C070B376F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BC93DA-71F3-494A-AF50-676B0CBDF6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C93F79-365B-48E7-9E35-732F6D8097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22DA54-B6AC-4383-89B9-3501F5754936}" type="datetimeFigureOut">
              <a:rPr lang="en-US" smtClean="0"/>
              <a:t>10/17/2022</a:t>
            </a:fld>
            <a:endParaRPr lang="en-US"/>
          </a:p>
        </p:txBody>
      </p:sp>
      <p:sp>
        <p:nvSpPr>
          <p:cNvPr id="5" name="Footer Placeholder 4">
            <a:extLst>
              <a:ext uri="{FF2B5EF4-FFF2-40B4-BE49-F238E27FC236}">
                <a16:creationId xmlns:a16="http://schemas.microsoft.com/office/drawing/2014/main" id="{E825CD72-1992-4D29-8B0D-136F81D1A2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25D0CE-2807-4A31-9CCB-E380085CF8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461AB-172E-4E09-BF51-B716C3E7A887}" type="slidenum">
              <a:rPr lang="en-US" smtClean="0"/>
              <a:t>‹#›</a:t>
            </a:fld>
            <a:endParaRPr lang="en-US"/>
          </a:p>
        </p:txBody>
      </p:sp>
    </p:spTree>
    <p:extLst>
      <p:ext uri="{BB962C8B-B14F-4D97-AF65-F5344CB8AC3E}">
        <p14:creationId xmlns:p14="http://schemas.microsoft.com/office/powerpoint/2010/main" val="850068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hyperlink" Target="http://www.tulsalibrary.org/research"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56B3F-3AF0-4FAB-826C-E33FF9C2F1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399" y="423365"/>
            <a:ext cx="11231201" cy="5732736"/>
          </a:xfrm>
          <a:prstGeom prst="rect">
            <a:avLst/>
          </a:prstGeom>
        </p:spPr>
      </p:pic>
    </p:spTree>
    <p:extLst>
      <p:ext uri="{BB962C8B-B14F-4D97-AF65-F5344CB8AC3E}">
        <p14:creationId xmlns:p14="http://schemas.microsoft.com/office/powerpoint/2010/main" val="513967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1B3905-B208-48B1-AD55-553E3489EA02}"/>
              </a:ext>
            </a:extLst>
          </p:cNvPr>
          <p:cNvPicPr>
            <a:picLocks noChangeAspect="1"/>
          </p:cNvPicPr>
          <p:nvPr/>
        </p:nvPicPr>
        <p:blipFill>
          <a:blip r:embed="rId2"/>
          <a:stretch>
            <a:fillRect/>
          </a:stretch>
        </p:blipFill>
        <p:spPr>
          <a:xfrm>
            <a:off x="73710" y="948433"/>
            <a:ext cx="12044580" cy="4961133"/>
          </a:xfrm>
          <a:prstGeom prst="rect">
            <a:avLst/>
          </a:prstGeom>
        </p:spPr>
      </p:pic>
      <p:sp>
        <p:nvSpPr>
          <p:cNvPr id="5" name="Oval 4">
            <a:extLst>
              <a:ext uri="{FF2B5EF4-FFF2-40B4-BE49-F238E27FC236}">
                <a16:creationId xmlns:a16="http://schemas.microsoft.com/office/drawing/2014/main" id="{B0E501B7-F401-4F21-9548-A2491E4C817F}"/>
              </a:ext>
            </a:extLst>
          </p:cNvPr>
          <p:cNvSpPr/>
          <p:nvPr/>
        </p:nvSpPr>
        <p:spPr>
          <a:xfrm>
            <a:off x="11281893" y="824248"/>
            <a:ext cx="836397" cy="734096"/>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F88CEA3D-400A-4326-ABDA-E562606901CA}"/>
              </a:ext>
            </a:extLst>
          </p:cNvPr>
          <p:cNvSpPr/>
          <p:nvPr/>
        </p:nvSpPr>
        <p:spPr>
          <a:xfrm>
            <a:off x="5302876" y="3428999"/>
            <a:ext cx="1586248" cy="932336"/>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7185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picture containing chart&#10;&#10;Description automatically generated">
            <a:extLst>
              <a:ext uri="{FF2B5EF4-FFF2-40B4-BE49-F238E27FC236}">
                <a16:creationId xmlns:a16="http://schemas.microsoft.com/office/drawing/2014/main" id="{9ED5351C-750A-46E8-8E42-85E546AB204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5176" y="1282"/>
            <a:ext cx="12191980" cy="6856718"/>
          </a:xfrm>
          <a:prstGeom prst="rect">
            <a:avLst/>
          </a:prstGeom>
        </p:spPr>
      </p:pic>
      <p:pic>
        <p:nvPicPr>
          <p:cNvPr id="10" name="Picture 9">
            <a:extLst>
              <a:ext uri="{FF2B5EF4-FFF2-40B4-BE49-F238E27FC236}">
                <a16:creationId xmlns:a16="http://schemas.microsoft.com/office/drawing/2014/main" id="{64D18984-B64A-4F09-A215-2D6BB2FA2FB4}"/>
              </a:ext>
            </a:extLst>
          </p:cNvPr>
          <p:cNvPicPr>
            <a:picLocks noChangeAspect="1"/>
          </p:cNvPicPr>
          <p:nvPr/>
        </p:nvPicPr>
        <p:blipFill>
          <a:blip r:embed="rId3"/>
          <a:stretch>
            <a:fillRect/>
          </a:stretch>
        </p:blipFill>
        <p:spPr>
          <a:xfrm>
            <a:off x="25196" y="1291369"/>
            <a:ext cx="4940826" cy="4564622"/>
          </a:xfrm>
          <a:prstGeom prst="rect">
            <a:avLst/>
          </a:prstGeom>
        </p:spPr>
      </p:pic>
      <p:pic>
        <p:nvPicPr>
          <p:cNvPr id="11" name="Picture 10">
            <a:extLst>
              <a:ext uri="{FF2B5EF4-FFF2-40B4-BE49-F238E27FC236}">
                <a16:creationId xmlns:a16="http://schemas.microsoft.com/office/drawing/2014/main" id="{FB4F802C-F55E-4F13-A94C-B6053F84AFC1}"/>
              </a:ext>
            </a:extLst>
          </p:cNvPr>
          <p:cNvPicPr>
            <a:picLocks noChangeAspect="1"/>
          </p:cNvPicPr>
          <p:nvPr/>
        </p:nvPicPr>
        <p:blipFill rotWithShape="1">
          <a:blip r:embed="rId4"/>
          <a:srcRect t="1474"/>
          <a:stretch/>
        </p:blipFill>
        <p:spPr>
          <a:xfrm>
            <a:off x="5066334" y="1291369"/>
            <a:ext cx="6969515" cy="4564622"/>
          </a:xfrm>
          <a:prstGeom prst="rect">
            <a:avLst/>
          </a:prstGeom>
        </p:spPr>
      </p:pic>
    </p:spTree>
    <p:extLst>
      <p:ext uri="{BB962C8B-B14F-4D97-AF65-F5344CB8AC3E}">
        <p14:creationId xmlns:p14="http://schemas.microsoft.com/office/powerpoint/2010/main" val="433005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6348DD-FF1B-462B-BD80-6D730C5F485B}"/>
              </a:ext>
            </a:extLst>
          </p:cNvPr>
          <p:cNvPicPr>
            <a:picLocks noChangeAspect="1"/>
          </p:cNvPicPr>
          <p:nvPr/>
        </p:nvPicPr>
        <p:blipFill>
          <a:blip r:embed="rId2"/>
          <a:stretch>
            <a:fillRect/>
          </a:stretch>
        </p:blipFill>
        <p:spPr>
          <a:xfrm>
            <a:off x="0" y="0"/>
            <a:ext cx="5139137" cy="6858000"/>
          </a:xfrm>
          <a:prstGeom prst="rect">
            <a:avLst/>
          </a:prstGeom>
        </p:spPr>
      </p:pic>
      <p:sp>
        <p:nvSpPr>
          <p:cNvPr id="6" name="TextBox 5">
            <a:extLst>
              <a:ext uri="{FF2B5EF4-FFF2-40B4-BE49-F238E27FC236}">
                <a16:creationId xmlns:a16="http://schemas.microsoft.com/office/drawing/2014/main" id="{76AE435A-E1C6-4F1F-93A0-CC481515ADE7}"/>
              </a:ext>
            </a:extLst>
          </p:cNvPr>
          <p:cNvSpPr txBox="1"/>
          <p:nvPr/>
        </p:nvSpPr>
        <p:spPr>
          <a:xfrm>
            <a:off x="5924282" y="360608"/>
            <a:ext cx="5974588" cy="707886"/>
          </a:xfrm>
          <a:prstGeom prst="rect">
            <a:avLst/>
          </a:prstGeom>
          <a:noFill/>
        </p:spPr>
        <p:txBody>
          <a:bodyPr wrap="square" rtlCol="0">
            <a:spAutoFit/>
          </a:bodyPr>
          <a:lstStyle/>
          <a:p>
            <a:pPr algn="ctr"/>
            <a:r>
              <a:rPr lang="en-US" sz="2000" b="1" dirty="0"/>
              <a:t>Select worksheets, and find prompts and guides to walk you through the process</a:t>
            </a:r>
          </a:p>
        </p:txBody>
      </p:sp>
      <p:pic>
        <p:nvPicPr>
          <p:cNvPr id="8" name="Picture 7">
            <a:extLst>
              <a:ext uri="{FF2B5EF4-FFF2-40B4-BE49-F238E27FC236}">
                <a16:creationId xmlns:a16="http://schemas.microsoft.com/office/drawing/2014/main" id="{9A0D85E2-C85F-455E-871C-26634F265148}"/>
              </a:ext>
            </a:extLst>
          </p:cNvPr>
          <p:cNvPicPr>
            <a:picLocks noChangeAspect="1"/>
          </p:cNvPicPr>
          <p:nvPr/>
        </p:nvPicPr>
        <p:blipFill>
          <a:blip r:embed="rId3"/>
          <a:stretch>
            <a:fillRect/>
          </a:stretch>
        </p:blipFill>
        <p:spPr>
          <a:xfrm>
            <a:off x="6035161" y="5074965"/>
            <a:ext cx="5752829" cy="1594696"/>
          </a:xfrm>
          <a:prstGeom prst="rect">
            <a:avLst/>
          </a:prstGeom>
        </p:spPr>
      </p:pic>
      <p:pic>
        <p:nvPicPr>
          <p:cNvPr id="9" name="Picture 8">
            <a:extLst>
              <a:ext uri="{FF2B5EF4-FFF2-40B4-BE49-F238E27FC236}">
                <a16:creationId xmlns:a16="http://schemas.microsoft.com/office/drawing/2014/main" id="{150408D9-C78C-4A2C-94D4-050601C4D4E4}"/>
              </a:ext>
            </a:extLst>
          </p:cNvPr>
          <p:cNvPicPr>
            <a:picLocks noChangeAspect="1"/>
          </p:cNvPicPr>
          <p:nvPr/>
        </p:nvPicPr>
        <p:blipFill>
          <a:blip r:embed="rId4"/>
          <a:stretch>
            <a:fillRect/>
          </a:stretch>
        </p:blipFill>
        <p:spPr>
          <a:xfrm>
            <a:off x="7313992" y="1068494"/>
            <a:ext cx="3045853" cy="3934495"/>
          </a:xfrm>
          <a:prstGeom prst="rect">
            <a:avLst/>
          </a:prstGeom>
        </p:spPr>
      </p:pic>
    </p:spTree>
    <p:extLst>
      <p:ext uri="{BB962C8B-B14F-4D97-AF65-F5344CB8AC3E}">
        <p14:creationId xmlns:p14="http://schemas.microsoft.com/office/powerpoint/2010/main" val="2988266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068C8C-72BF-412F-BBD7-F3DC5D99D5B1}"/>
              </a:ext>
            </a:extLst>
          </p:cNvPr>
          <p:cNvPicPr>
            <a:picLocks noChangeAspect="1"/>
          </p:cNvPicPr>
          <p:nvPr/>
        </p:nvPicPr>
        <p:blipFill>
          <a:blip r:embed="rId2"/>
          <a:stretch>
            <a:fillRect/>
          </a:stretch>
        </p:blipFill>
        <p:spPr>
          <a:xfrm>
            <a:off x="832561" y="2432886"/>
            <a:ext cx="9431900" cy="4425114"/>
          </a:xfrm>
          <a:prstGeom prst="rect">
            <a:avLst/>
          </a:prstGeom>
        </p:spPr>
      </p:pic>
      <p:pic>
        <p:nvPicPr>
          <p:cNvPr id="2" name="Picture 1">
            <a:extLst>
              <a:ext uri="{FF2B5EF4-FFF2-40B4-BE49-F238E27FC236}">
                <a16:creationId xmlns:a16="http://schemas.microsoft.com/office/drawing/2014/main" id="{AAD68198-7C6A-42F7-BAEA-55555BC2ED1F}"/>
              </a:ext>
            </a:extLst>
          </p:cNvPr>
          <p:cNvPicPr>
            <a:picLocks noChangeAspect="1"/>
          </p:cNvPicPr>
          <p:nvPr/>
        </p:nvPicPr>
        <p:blipFill rotWithShape="1">
          <a:blip r:embed="rId3"/>
          <a:srcRect l="65599" t="-963"/>
          <a:stretch/>
        </p:blipFill>
        <p:spPr>
          <a:xfrm>
            <a:off x="1766904" y="809876"/>
            <a:ext cx="7853427" cy="967430"/>
          </a:xfrm>
          <a:prstGeom prst="rect">
            <a:avLst/>
          </a:prstGeom>
        </p:spPr>
      </p:pic>
    </p:spTree>
    <p:extLst>
      <p:ext uri="{BB962C8B-B14F-4D97-AF65-F5344CB8AC3E}">
        <p14:creationId xmlns:p14="http://schemas.microsoft.com/office/powerpoint/2010/main" val="3807688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8145-791E-4ADC-865E-333850EC6C7B}"/>
              </a:ext>
            </a:extLst>
          </p:cNvPr>
          <p:cNvSpPr>
            <a:spLocks noGrp="1"/>
          </p:cNvSpPr>
          <p:nvPr>
            <p:ph type="title"/>
          </p:nvPr>
        </p:nvSpPr>
        <p:spPr/>
        <p:txBody>
          <a:bodyPr/>
          <a:lstStyle/>
          <a:p>
            <a:pPr algn="ctr"/>
            <a:r>
              <a:rPr lang="en-US" dirty="0"/>
              <a:t>Entrepreneur Profile</a:t>
            </a:r>
          </a:p>
        </p:txBody>
      </p:sp>
      <p:sp>
        <p:nvSpPr>
          <p:cNvPr id="3" name="Content Placeholder 2">
            <a:extLst>
              <a:ext uri="{FF2B5EF4-FFF2-40B4-BE49-F238E27FC236}">
                <a16:creationId xmlns:a16="http://schemas.microsoft.com/office/drawing/2014/main" id="{BFDCC796-0330-4C8E-ABCE-C48FFE4C3674}"/>
              </a:ext>
            </a:extLst>
          </p:cNvPr>
          <p:cNvSpPr>
            <a:spLocks noGrp="1"/>
          </p:cNvSpPr>
          <p:nvPr>
            <p:ph idx="1"/>
          </p:nvPr>
        </p:nvSpPr>
        <p:spPr>
          <a:xfrm>
            <a:off x="838200" y="2250628"/>
            <a:ext cx="10515600" cy="4351338"/>
          </a:xfrm>
        </p:spPr>
        <p:txBody>
          <a:bodyPr/>
          <a:lstStyle/>
          <a:p>
            <a:r>
              <a:rPr lang="en-US" dirty="0"/>
              <a:t>Seven questions to help you describe yourself as an entrepreneur in a one page summary</a:t>
            </a:r>
          </a:p>
          <a:p>
            <a:r>
              <a:rPr lang="en-US" dirty="0"/>
              <a:t>Articles to further inform your profile: business ideas, entrepreneurship and innovation </a:t>
            </a:r>
          </a:p>
          <a:p>
            <a:endParaRPr lang="en-US" dirty="0"/>
          </a:p>
        </p:txBody>
      </p:sp>
    </p:spTree>
    <p:extLst>
      <p:ext uri="{BB962C8B-B14F-4D97-AF65-F5344CB8AC3E}">
        <p14:creationId xmlns:p14="http://schemas.microsoft.com/office/powerpoint/2010/main" val="3146955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8145-791E-4ADC-865E-333850EC6C7B}"/>
              </a:ext>
            </a:extLst>
          </p:cNvPr>
          <p:cNvSpPr>
            <a:spLocks noGrp="1"/>
          </p:cNvSpPr>
          <p:nvPr>
            <p:ph type="title"/>
          </p:nvPr>
        </p:nvSpPr>
        <p:spPr/>
        <p:txBody>
          <a:bodyPr/>
          <a:lstStyle/>
          <a:p>
            <a:pPr algn="ctr"/>
            <a:r>
              <a:rPr lang="en-US" dirty="0"/>
              <a:t>Business Ideation</a:t>
            </a:r>
          </a:p>
        </p:txBody>
      </p:sp>
      <p:sp>
        <p:nvSpPr>
          <p:cNvPr id="3" name="Content Placeholder 2">
            <a:extLst>
              <a:ext uri="{FF2B5EF4-FFF2-40B4-BE49-F238E27FC236}">
                <a16:creationId xmlns:a16="http://schemas.microsoft.com/office/drawing/2014/main" id="{BFDCC796-0330-4C8E-ABCE-C48FFE4C3674}"/>
              </a:ext>
            </a:extLst>
          </p:cNvPr>
          <p:cNvSpPr>
            <a:spLocks noGrp="1"/>
          </p:cNvSpPr>
          <p:nvPr>
            <p:ph idx="1"/>
          </p:nvPr>
        </p:nvSpPr>
        <p:spPr>
          <a:xfrm>
            <a:off x="838200" y="2258762"/>
            <a:ext cx="10515600" cy="4351338"/>
          </a:xfrm>
        </p:spPr>
        <p:txBody>
          <a:bodyPr/>
          <a:lstStyle/>
          <a:p>
            <a:r>
              <a:rPr lang="en-US" dirty="0"/>
              <a:t>Lean canvas- a one page summary of your business idea</a:t>
            </a:r>
          </a:p>
          <a:p>
            <a:r>
              <a:rPr lang="en-US" dirty="0"/>
              <a:t>Canvas, SWOT, PEST, and Porter’s five forces</a:t>
            </a:r>
          </a:p>
          <a:p>
            <a:r>
              <a:rPr lang="en-US" dirty="0"/>
              <a:t>Ideation resources including articles to help you better understand the elements you will consider in your business plan </a:t>
            </a:r>
          </a:p>
        </p:txBody>
      </p:sp>
    </p:spTree>
    <p:extLst>
      <p:ext uri="{BB962C8B-B14F-4D97-AF65-F5344CB8AC3E}">
        <p14:creationId xmlns:p14="http://schemas.microsoft.com/office/powerpoint/2010/main" val="16396542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8145-791E-4ADC-865E-333850EC6C7B}"/>
              </a:ext>
            </a:extLst>
          </p:cNvPr>
          <p:cNvSpPr>
            <a:spLocks noGrp="1"/>
          </p:cNvSpPr>
          <p:nvPr>
            <p:ph type="title"/>
          </p:nvPr>
        </p:nvSpPr>
        <p:spPr/>
        <p:txBody>
          <a:bodyPr/>
          <a:lstStyle/>
          <a:p>
            <a:pPr algn="ctr"/>
            <a:r>
              <a:rPr lang="en-US" dirty="0"/>
              <a:t>Break Even Analysis</a:t>
            </a:r>
          </a:p>
        </p:txBody>
      </p:sp>
      <p:sp>
        <p:nvSpPr>
          <p:cNvPr id="3" name="Content Placeholder 2">
            <a:extLst>
              <a:ext uri="{FF2B5EF4-FFF2-40B4-BE49-F238E27FC236}">
                <a16:creationId xmlns:a16="http://schemas.microsoft.com/office/drawing/2014/main" id="{BFDCC796-0330-4C8E-ABCE-C48FFE4C3674}"/>
              </a:ext>
            </a:extLst>
          </p:cNvPr>
          <p:cNvSpPr>
            <a:spLocks noGrp="1"/>
          </p:cNvSpPr>
          <p:nvPr>
            <p:ph idx="1"/>
          </p:nvPr>
        </p:nvSpPr>
        <p:spPr>
          <a:xfrm>
            <a:off x="838200" y="2506662"/>
            <a:ext cx="10515600" cy="4351338"/>
          </a:xfrm>
        </p:spPr>
        <p:txBody>
          <a:bodyPr/>
          <a:lstStyle/>
          <a:p>
            <a:r>
              <a:rPr lang="en-US" dirty="0"/>
              <a:t>Worksheets to help you calculate your costs</a:t>
            </a:r>
          </a:p>
          <a:p>
            <a:r>
              <a:rPr lang="en-US" dirty="0"/>
              <a:t>Articles on how to make these calculations</a:t>
            </a:r>
          </a:p>
          <a:p>
            <a:endParaRPr lang="en-US" dirty="0"/>
          </a:p>
          <a:p>
            <a:pPr marL="0" indent="0">
              <a:buNone/>
            </a:pPr>
            <a:r>
              <a:rPr lang="en-US" dirty="0"/>
              <a:t>*The site says “give it your best guess”. We will learn how to retrieve this data throughout the course of this program. No need for guessing. </a:t>
            </a:r>
          </a:p>
        </p:txBody>
      </p:sp>
    </p:spTree>
    <p:extLst>
      <p:ext uri="{BB962C8B-B14F-4D97-AF65-F5344CB8AC3E}">
        <p14:creationId xmlns:p14="http://schemas.microsoft.com/office/powerpoint/2010/main" val="5724899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8145-791E-4ADC-865E-333850EC6C7B}"/>
              </a:ext>
            </a:extLst>
          </p:cNvPr>
          <p:cNvSpPr>
            <a:spLocks noGrp="1"/>
          </p:cNvSpPr>
          <p:nvPr>
            <p:ph type="title"/>
          </p:nvPr>
        </p:nvSpPr>
        <p:spPr/>
        <p:txBody>
          <a:bodyPr/>
          <a:lstStyle/>
          <a:p>
            <a:pPr algn="ctr"/>
            <a:r>
              <a:rPr lang="en-US" dirty="0"/>
              <a:t>Business Plan </a:t>
            </a:r>
          </a:p>
        </p:txBody>
      </p:sp>
      <p:sp>
        <p:nvSpPr>
          <p:cNvPr id="3" name="Content Placeholder 2">
            <a:extLst>
              <a:ext uri="{FF2B5EF4-FFF2-40B4-BE49-F238E27FC236}">
                <a16:creationId xmlns:a16="http://schemas.microsoft.com/office/drawing/2014/main" id="{BFDCC796-0330-4C8E-ABCE-C48FFE4C3674}"/>
              </a:ext>
            </a:extLst>
          </p:cNvPr>
          <p:cNvSpPr>
            <a:spLocks noGrp="1"/>
          </p:cNvSpPr>
          <p:nvPr>
            <p:ph idx="1"/>
          </p:nvPr>
        </p:nvSpPr>
        <p:spPr/>
        <p:txBody>
          <a:bodyPr/>
          <a:lstStyle/>
          <a:p>
            <a:r>
              <a:rPr lang="en-US" dirty="0"/>
              <a:t>Brief business plan</a:t>
            </a:r>
          </a:p>
          <a:p>
            <a:r>
              <a:rPr lang="en-US" dirty="0"/>
              <a:t>Pitch deck samples </a:t>
            </a:r>
          </a:p>
          <a:p>
            <a:r>
              <a:rPr lang="en-US" dirty="0"/>
              <a:t>Sample plans</a:t>
            </a:r>
          </a:p>
          <a:p>
            <a:r>
              <a:rPr lang="en-US" dirty="0"/>
              <a:t>Marketing plans</a:t>
            </a:r>
          </a:p>
          <a:p>
            <a:r>
              <a:rPr lang="en-US" dirty="0"/>
              <a:t>Contingency plans </a:t>
            </a:r>
          </a:p>
        </p:txBody>
      </p:sp>
    </p:spTree>
    <p:extLst>
      <p:ext uri="{BB962C8B-B14F-4D97-AF65-F5344CB8AC3E}">
        <p14:creationId xmlns:p14="http://schemas.microsoft.com/office/powerpoint/2010/main" val="7600420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88145-791E-4ADC-865E-333850EC6C7B}"/>
              </a:ext>
            </a:extLst>
          </p:cNvPr>
          <p:cNvSpPr>
            <a:spLocks noGrp="1"/>
          </p:cNvSpPr>
          <p:nvPr>
            <p:ph type="title"/>
          </p:nvPr>
        </p:nvSpPr>
        <p:spPr/>
        <p:txBody>
          <a:bodyPr/>
          <a:lstStyle/>
          <a:p>
            <a:pPr algn="ctr"/>
            <a:r>
              <a:rPr lang="en-US" dirty="0"/>
              <a:t>Financial Projections</a:t>
            </a:r>
          </a:p>
        </p:txBody>
      </p:sp>
      <p:sp>
        <p:nvSpPr>
          <p:cNvPr id="3" name="Content Placeholder 2">
            <a:extLst>
              <a:ext uri="{FF2B5EF4-FFF2-40B4-BE49-F238E27FC236}">
                <a16:creationId xmlns:a16="http://schemas.microsoft.com/office/drawing/2014/main" id="{BFDCC796-0330-4C8E-ABCE-C48FFE4C3674}"/>
              </a:ext>
            </a:extLst>
          </p:cNvPr>
          <p:cNvSpPr>
            <a:spLocks noGrp="1"/>
          </p:cNvSpPr>
          <p:nvPr>
            <p:ph idx="1"/>
          </p:nvPr>
        </p:nvSpPr>
        <p:spPr>
          <a:xfrm>
            <a:off x="838200" y="2141537"/>
            <a:ext cx="10515600" cy="4351338"/>
          </a:xfrm>
        </p:spPr>
        <p:txBody>
          <a:bodyPr/>
          <a:lstStyle/>
          <a:p>
            <a:r>
              <a:rPr lang="en-US" dirty="0"/>
              <a:t>Expenditures, debts and loans, equity, </a:t>
            </a:r>
            <a:r>
              <a:rPr lang="en-US" dirty="0" err="1"/>
              <a:t>ect</a:t>
            </a:r>
            <a:r>
              <a:rPr lang="en-US" dirty="0"/>
              <a:t>. </a:t>
            </a:r>
          </a:p>
          <a:p>
            <a:r>
              <a:rPr lang="en-US" dirty="0"/>
              <a:t>Resources for learning more about projections</a:t>
            </a:r>
          </a:p>
        </p:txBody>
      </p:sp>
    </p:spTree>
    <p:extLst>
      <p:ext uri="{BB962C8B-B14F-4D97-AF65-F5344CB8AC3E}">
        <p14:creationId xmlns:p14="http://schemas.microsoft.com/office/powerpoint/2010/main" val="3732826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4CB477A-0F45-47EE-BF1C-781D5A1371FE}"/>
              </a:ext>
            </a:extLst>
          </p:cNvPr>
          <p:cNvPicPr>
            <a:picLocks noChangeAspect="1"/>
          </p:cNvPicPr>
          <p:nvPr/>
        </p:nvPicPr>
        <p:blipFill>
          <a:blip r:embed="rId2"/>
          <a:stretch>
            <a:fillRect/>
          </a:stretch>
        </p:blipFill>
        <p:spPr>
          <a:xfrm>
            <a:off x="1839481" y="708338"/>
            <a:ext cx="8414182" cy="5378137"/>
          </a:xfrm>
          <a:prstGeom prst="rect">
            <a:avLst/>
          </a:prstGeom>
        </p:spPr>
      </p:pic>
    </p:spTree>
    <p:extLst>
      <p:ext uri="{BB962C8B-B14F-4D97-AF65-F5344CB8AC3E}">
        <p14:creationId xmlns:p14="http://schemas.microsoft.com/office/powerpoint/2010/main" val="1015844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2623382" cy="68580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rot="16200000">
            <a:off x="-1862064" y="2675911"/>
            <a:ext cx="5997205" cy="1200329"/>
          </a:xfrm>
          <a:prstGeom prst="rect">
            <a:avLst/>
          </a:prstGeom>
          <a:noFill/>
        </p:spPr>
        <p:txBody>
          <a:bodyPr wrap="square" rtlCol="0">
            <a:spAutoFit/>
          </a:bodyPr>
          <a:lstStyle/>
          <a:p>
            <a:r>
              <a:rPr lang="en-US" sz="7200" b="1" dirty="0">
                <a:solidFill>
                  <a:schemeClr val="bg1"/>
                </a:solidFill>
              </a:rPr>
              <a:t>Business Plan </a:t>
            </a:r>
          </a:p>
        </p:txBody>
      </p:sp>
      <p:pic>
        <p:nvPicPr>
          <p:cNvPr id="20" name="Picture 19"/>
          <p:cNvPicPr>
            <a:picLocks noChangeAspect="1"/>
          </p:cNvPicPr>
          <p:nvPr/>
        </p:nvPicPr>
        <p:blipFill>
          <a:blip r:embed="rId2"/>
          <a:stretch>
            <a:fillRect/>
          </a:stretch>
        </p:blipFill>
        <p:spPr>
          <a:xfrm>
            <a:off x="2623382" y="72424"/>
            <a:ext cx="3420046" cy="6813986"/>
          </a:xfrm>
          <a:prstGeom prst="rect">
            <a:avLst/>
          </a:prstGeom>
        </p:spPr>
      </p:pic>
      <p:pic>
        <p:nvPicPr>
          <p:cNvPr id="29" name="Picture 28"/>
          <p:cNvPicPr>
            <a:picLocks noChangeAspect="1"/>
          </p:cNvPicPr>
          <p:nvPr/>
        </p:nvPicPr>
        <p:blipFill rotWithShape="1">
          <a:blip r:embed="rId3"/>
          <a:srcRect l="609" b="11023"/>
          <a:stretch/>
        </p:blipFill>
        <p:spPr>
          <a:xfrm>
            <a:off x="9213368" y="399004"/>
            <a:ext cx="2978632" cy="6006760"/>
          </a:xfrm>
          <a:prstGeom prst="rect">
            <a:avLst/>
          </a:prstGeom>
        </p:spPr>
      </p:pic>
      <p:pic>
        <p:nvPicPr>
          <p:cNvPr id="51" name="Picture 50"/>
          <p:cNvPicPr>
            <a:picLocks noChangeAspect="1"/>
          </p:cNvPicPr>
          <p:nvPr/>
        </p:nvPicPr>
        <p:blipFill>
          <a:blip r:embed="rId4"/>
          <a:stretch>
            <a:fillRect/>
          </a:stretch>
        </p:blipFill>
        <p:spPr>
          <a:xfrm>
            <a:off x="5793322" y="462067"/>
            <a:ext cx="3596901" cy="5943698"/>
          </a:xfrm>
          <a:prstGeom prst="rect">
            <a:avLst/>
          </a:prstGeom>
        </p:spPr>
      </p:pic>
    </p:spTree>
    <p:extLst>
      <p:ext uri="{BB962C8B-B14F-4D97-AF65-F5344CB8AC3E}">
        <p14:creationId xmlns:p14="http://schemas.microsoft.com/office/powerpoint/2010/main" val="31704218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picture containing chart&#10;&#10;Description automatically generated">
            <a:extLst>
              <a:ext uri="{FF2B5EF4-FFF2-40B4-BE49-F238E27FC236}">
                <a16:creationId xmlns:a16="http://schemas.microsoft.com/office/drawing/2014/main" id="{3053D07C-5ED7-483A-8F9D-F6EB31D504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2F89E58C-0D66-44ED-9106-EA476D0E5147}"/>
              </a:ext>
            </a:extLst>
          </p:cNvPr>
          <p:cNvSpPr txBox="1"/>
          <p:nvPr/>
        </p:nvSpPr>
        <p:spPr>
          <a:xfrm>
            <a:off x="192505" y="3096126"/>
            <a:ext cx="11726779" cy="1200329"/>
          </a:xfrm>
          <a:prstGeom prst="rect">
            <a:avLst/>
          </a:prstGeom>
          <a:noFill/>
        </p:spPr>
        <p:txBody>
          <a:bodyPr wrap="square" rtlCol="0">
            <a:spAutoFit/>
          </a:bodyPr>
          <a:lstStyle/>
          <a:p>
            <a:pPr algn="ctr"/>
            <a:r>
              <a:rPr lang="en-US" sz="3600" dirty="0"/>
              <a:t>This is a good starting point, but not recommended</a:t>
            </a:r>
          </a:p>
          <a:p>
            <a:pPr algn="ctr"/>
            <a:r>
              <a:rPr lang="en-US" sz="3600" dirty="0"/>
              <a:t> as the only source for business plans.</a:t>
            </a:r>
          </a:p>
        </p:txBody>
      </p:sp>
    </p:spTree>
    <p:extLst>
      <p:ext uri="{BB962C8B-B14F-4D97-AF65-F5344CB8AC3E}">
        <p14:creationId xmlns:p14="http://schemas.microsoft.com/office/powerpoint/2010/main" val="1339528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picture containing chart&#10;&#10;Description automatically generated">
            <a:extLst>
              <a:ext uri="{FF2B5EF4-FFF2-40B4-BE49-F238E27FC236}">
                <a16:creationId xmlns:a16="http://schemas.microsoft.com/office/drawing/2014/main" id="{3053D07C-5ED7-483A-8F9D-F6EB31D504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pic>
        <p:nvPicPr>
          <p:cNvPr id="3" name="Picture 2"/>
          <p:cNvPicPr>
            <a:picLocks noChangeAspect="1"/>
          </p:cNvPicPr>
          <p:nvPr/>
        </p:nvPicPr>
        <p:blipFill>
          <a:blip r:embed="rId3"/>
          <a:stretch>
            <a:fillRect/>
          </a:stretch>
        </p:blipFill>
        <p:spPr>
          <a:xfrm>
            <a:off x="1" y="2181948"/>
            <a:ext cx="12193764" cy="3102654"/>
          </a:xfrm>
          <a:prstGeom prst="rect">
            <a:avLst/>
          </a:prstGeom>
        </p:spPr>
      </p:pic>
    </p:spTree>
    <p:extLst>
      <p:ext uri="{BB962C8B-B14F-4D97-AF65-F5344CB8AC3E}">
        <p14:creationId xmlns:p14="http://schemas.microsoft.com/office/powerpoint/2010/main" val="2688269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A3FBE1ED-663F-446B-ABD4-D29A9B4539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2661220" y="2692751"/>
            <a:ext cx="6753947" cy="830997"/>
          </a:xfrm>
          <a:prstGeom prst="rect">
            <a:avLst/>
          </a:prstGeom>
          <a:noFill/>
        </p:spPr>
        <p:txBody>
          <a:bodyPr wrap="square" rtlCol="0">
            <a:spAutoFit/>
          </a:bodyPr>
          <a:lstStyle/>
          <a:p>
            <a:pPr algn="ctr"/>
            <a:r>
              <a:rPr lang="en-US" sz="4800" b="1" dirty="0"/>
              <a:t>Questions?</a:t>
            </a:r>
          </a:p>
        </p:txBody>
      </p:sp>
    </p:spTree>
    <p:extLst>
      <p:ext uri="{BB962C8B-B14F-4D97-AF65-F5344CB8AC3E}">
        <p14:creationId xmlns:p14="http://schemas.microsoft.com/office/powerpoint/2010/main" val="22916787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61C6-A0B4-4A64-8D80-123AD1CAC215}"/>
              </a:ext>
            </a:extLst>
          </p:cNvPr>
          <p:cNvSpPr>
            <a:spLocks noGrp="1"/>
          </p:cNvSpPr>
          <p:nvPr>
            <p:ph type="title"/>
          </p:nvPr>
        </p:nvSpPr>
        <p:spPr/>
        <p:txBody>
          <a:bodyPr/>
          <a:lstStyle/>
          <a:p>
            <a:endParaRPr lang="en-US"/>
          </a:p>
        </p:txBody>
      </p:sp>
      <p:pic>
        <p:nvPicPr>
          <p:cNvPr id="5" name="Content Placeholder 4" descr="Chart&#10;&#10;Description automatically generated">
            <a:extLst>
              <a:ext uri="{FF2B5EF4-FFF2-40B4-BE49-F238E27FC236}">
                <a16:creationId xmlns:a16="http://schemas.microsoft.com/office/drawing/2014/main" id="{838B4C9B-5738-4A91-93B2-24657D57910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A927B01D-EF63-41E2-809A-5D8EB44B5412}"/>
              </a:ext>
            </a:extLst>
          </p:cNvPr>
          <p:cNvSpPr txBox="1"/>
          <p:nvPr/>
        </p:nvSpPr>
        <p:spPr>
          <a:xfrm>
            <a:off x="2531918" y="2685098"/>
            <a:ext cx="7128164" cy="830997"/>
          </a:xfrm>
          <a:prstGeom prst="rect">
            <a:avLst/>
          </a:prstGeom>
          <a:noFill/>
        </p:spPr>
        <p:txBody>
          <a:bodyPr wrap="square" rtlCol="0">
            <a:spAutoFit/>
          </a:bodyPr>
          <a:lstStyle/>
          <a:p>
            <a:pPr algn="ctr"/>
            <a:r>
              <a:rPr lang="en-US" sz="2400" dirty="0">
                <a:solidFill>
                  <a:srgbClr val="00B2F1"/>
                </a:solidFill>
              </a:rPr>
              <a:t>Heather.Lozano@tulsalibrary.org</a:t>
            </a:r>
          </a:p>
          <a:p>
            <a:pPr algn="ctr"/>
            <a:r>
              <a:rPr lang="en-US" sz="2400" dirty="0"/>
              <a:t>918-549-7429</a:t>
            </a:r>
          </a:p>
        </p:txBody>
      </p:sp>
      <p:pic>
        <p:nvPicPr>
          <p:cNvPr id="4" name="Picture 3"/>
          <p:cNvPicPr>
            <a:picLocks noChangeAspect="1"/>
          </p:cNvPicPr>
          <p:nvPr/>
        </p:nvPicPr>
        <p:blipFill rotWithShape="1">
          <a:blip r:embed="rId3"/>
          <a:srcRect l="2712" t="13833" r="2811" b="25519"/>
          <a:stretch/>
        </p:blipFill>
        <p:spPr>
          <a:xfrm>
            <a:off x="3287820" y="600930"/>
            <a:ext cx="5467114" cy="1759432"/>
          </a:xfrm>
          <a:prstGeom prst="rect">
            <a:avLst/>
          </a:prstGeom>
        </p:spPr>
      </p:pic>
      <p:sp>
        <p:nvSpPr>
          <p:cNvPr id="7" name="TextBox 6">
            <a:extLst>
              <a:ext uri="{FF2B5EF4-FFF2-40B4-BE49-F238E27FC236}">
                <a16:creationId xmlns:a16="http://schemas.microsoft.com/office/drawing/2014/main" id="{A927B01D-EF63-41E2-809A-5D8EB44B5412}"/>
              </a:ext>
            </a:extLst>
          </p:cNvPr>
          <p:cNvSpPr txBox="1"/>
          <p:nvPr/>
        </p:nvSpPr>
        <p:spPr>
          <a:xfrm>
            <a:off x="2531918" y="3840831"/>
            <a:ext cx="7128164" cy="830997"/>
          </a:xfrm>
          <a:prstGeom prst="rect">
            <a:avLst/>
          </a:prstGeom>
          <a:noFill/>
        </p:spPr>
        <p:txBody>
          <a:bodyPr wrap="square" rtlCol="0">
            <a:spAutoFit/>
          </a:bodyPr>
          <a:lstStyle/>
          <a:p>
            <a:pPr algn="ctr"/>
            <a:r>
              <a:rPr lang="en-US" sz="2400" dirty="0">
                <a:solidFill>
                  <a:srgbClr val="00B2F1"/>
                </a:solidFill>
              </a:rPr>
              <a:t>wizard@tulsalibrary.org</a:t>
            </a:r>
            <a:r>
              <a:rPr lang="en-US" sz="2400" dirty="0"/>
              <a:t> </a:t>
            </a:r>
          </a:p>
          <a:p>
            <a:pPr algn="ctr"/>
            <a:r>
              <a:rPr lang="en-US" sz="2400" dirty="0"/>
              <a:t>918-549-7431</a:t>
            </a:r>
          </a:p>
        </p:txBody>
      </p:sp>
      <p:sp>
        <p:nvSpPr>
          <p:cNvPr id="8" name="TextBox 7">
            <a:extLst>
              <a:ext uri="{FF2B5EF4-FFF2-40B4-BE49-F238E27FC236}">
                <a16:creationId xmlns:a16="http://schemas.microsoft.com/office/drawing/2014/main" id="{A927B01D-EF63-41E2-809A-5D8EB44B5412}"/>
              </a:ext>
            </a:extLst>
          </p:cNvPr>
          <p:cNvSpPr txBox="1"/>
          <p:nvPr/>
        </p:nvSpPr>
        <p:spPr>
          <a:xfrm>
            <a:off x="2457295" y="4898993"/>
            <a:ext cx="7128164" cy="830997"/>
          </a:xfrm>
          <a:prstGeom prst="rect">
            <a:avLst/>
          </a:prstGeom>
          <a:noFill/>
        </p:spPr>
        <p:txBody>
          <a:bodyPr wrap="square" rtlCol="0">
            <a:spAutoFit/>
          </a:bodyPr>
          <a:lstStyle/>
          <a:p>
            <a:pPr algn="ctr"/>
            <a:r>
              <a:rPr lang="en-US" sz="2400" dirty="0">
                <a:solidFill>
                  <a:srgbClr val="00B2F1"/>
                </a:solidFill>
              </a:rPr>
              <a:t>AskUs </a:t>
            </a:r>
          </a:p>
          <a:p>
            <a:pPr algn="ctr"/>
            <a:r>
              <a:rPr lang="en-US" sz="2400" dirty="0"/>
              <a:t>918-549-7323</a:t>
            </a:r>
          </a:p>
        </p:txBody>
      </p:sp>
      <p:sp>
        <p:nvSpPr>
          <p:cNvPr id="3" name="Rectangle 2"/>
          <p:cNvSpPr/>
          <p:nvPr/>
        </p:nvSpPr>
        <p:spPr>
          <a:xfrm>
            <a:off x="6880072" y="1967537"/>
            <a:ext cx="45719" cy="1891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67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E59"/>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F0DBD-BD0A-4A38-8EA4-E4F12438E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2802" y="0"/>
            <a:ext cx="9766396" cy="6858000"/>
          </a:xfrm>
          <a:prstGeom prst="rect">
            <a:avLst/>
          </a:prstGeom>
        </p:spPr>
      </p:pic>
    </p:spTree>
    <p:extLst>
      <p:ext uri="{BB962C8B-B14F-4D97-AF65-F5344CB8AC3E}">
        <p14:creationId xmlns:p14="http://schemas.microsoft.com/office/powerpoint/2010/main" val="3407327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84D65EA6-0AFD-4ED1-AD39-786FAD3E6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AutoShape 4" descr="Business Plans Handbook | Burlington County Librar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2837794" y="2181947"/>
            <a:ext cx="6367487" cy="2326989"/>
          </a:xfrm>
          <a:prstGeom prst="rect">
            <a:avLst/>
          </a:prstGeom>
        </p:spPr>
      </p:pic>
    </p:spTree>
    <p:extLst>
      <p:ext uri="{BB962C8B-B14F-4D97-AF65-F5344CB8AC3E}">
        <p14:creationId xmlns:p14="http://schemas.microsoft.com/office/powerpoint/2010/main" val="50121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background pattern&#10;&#10;Description automatically generated">
            <a:extLst>
              <a:ext uri="{FF2B5EF4-FFF2-40B4-BE49-F238E27FC236}">
                <a16:creationId xmlns:a16="http://schemas.microsoft.com/office/drawing/2014/main" id="{52417F4C-502E-4912-8D12-05CBF828D924}"/>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pic>
        <p:nvPicPr>
          <p:cNvPr id="4098" name="Picture 2" descr="Business Plans Hand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8518" y="1545546"/>
            <a:ext cx="2830538" cy="372013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11928" y="2551837"/>
            <a:ext cx="6096000" cy="1754326"/>
          </a:xfrm>
          <a:prstGeom prst="rect">
            <a:avLst/>
          </a:prstGeom>
        </p:spPr>
        <p:txBody>
          <a:bodyPr>
            <a:spAutoFit/>
          </a:bodyPr>
          <a:lstStyle/>
          <a:p>
            <a:r>
              <a:rPr lang="en-US" dirty="0">
                <a:solidFill>
                  <a:srgbClr val="000000"/>
                </a:solidFill>
                <a:latin typeface="Open Sans"/>
              </a:rPr>
              <a:t>Actual business plans compiled by, and aimed at, entrepreneurs seeking funding for small businesses. Presents sample plans taken from businesses in the manufacturing, retail and service industries which serve as examples of how to approach, structure and compose business plans.</a:t>
            </a:r>
            <a:endParaRPr lang="en-US" dirty="0"/>
          </a:p>
        </p:txBody>
      </p:sp>
    </p:spTree>
    <p:extLst>
      <p:ext uri="{BB962C8B-B14F-4D97-AF65-F5344CB8AC3E}">
        <p14:creationId xmlns:p14="http://schemas.microsoft.com/office/powerpoint/2010/main" val="2625091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picture containing chart&#10;&#10;Description automatically generated">
            <a:extLst>
              <a:ext uri="{FF2B5EF4-FFF2-40B4-BE49-F238E27FC236}">
                <a16:creationId xmlns:a16="http://schemas.microsoft.com/office/drawing/2014/main" id="{3053D07C-5ED7-483A-8F9D-F6EB31D504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A9F0522F-429E-4D35-B092-563081ADEACB}"/>
              </a:ext>
            </a:extLst>
          </p:cNvPr>
          <p:cNvSpPr txBox="1"/>
          <p:nvPr/>
        </p:nvSpPr>
        <p:spPr>
          <a:xfrm>
            <a:off x="2820474" y="3155324"/>
            <a:ext cx="10161431" cy="1015663"/>
          </a:xfrm>
          <a:prstGeom prst="rect">
            <a:avLst/>
          </a:prstGeom>
          <a:noFill/>
        </p:spPr>
        <p:txBody>
          <a:bodyPr wrap="square" rtlCol="0">
            <a:spAutoFit/>
          </a:bodyPr>
          <a:lstStyle/>
          <a:p>
            <a:r>
              <a:rPr lang="en-US" sz="6000" dirty="0"/>
              <a:t>Business Plan Builder </a:t>
            </a:r>
          </a:p>
        </p:txBody>
      </p:sp>
    </p:spTree>
    <p:extLst>
      <p:ext uri="{BB962C8B-B14F-4D97-AF65-F5344CB8AC3E}">
        <p14:creationId xmlns:p14="http://schemas.microsoft.com/office/powerpoint/2010/main" val="4117964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ackground pattern&#10;&#10;Description automatically generated">
            <a:extLst>
              <a:ext uri="{FF2B5EF4-FFF2-40B4-BE49-F238E27FC236}">
                <a16:creationId xmlns:a16="http://schemas.microsoft.com/office/drawing/2014/main" id="{52417F4C-502E-4912-8D12-05CBF828D924}"/>
              </a:ext>
            </a:extLst>
          </p:cNvPr>
          <p:cNvPicPr>
            <a:picLocks noChangeAspect="1"/>
          </p:cNvPicPr>
          <p:nvPr/>
        </p:nvPicPr>
        <p:blipFill rotWithShape="1">
          <a:blip r:embed="rId2">
            <a:extLst>
              <a:ext uri="{28A0092B-C50C-407E-A947-70E740481C1C}">
                <a14:useLocalDpi xmlns:a14="http://schemas.microsoft.com/office/drawing/2010/main" val="0"/>
              </a:ext>
            </a:extLst>
          </a:blip>
          <a:srcRect b="19"/>
          <a:stretch/>
        </p:blipFill>
        <p:spPr>
          <a:xfrm>
            <a:off x="0" y="0"/>
            <a:ext cx="12192000" cy="6858000"/>
          </a:xfrm>
          <a:prstGeom prst="rect">
            <a:avLst/>
          </a:prstGeom>
        </p:spPr>
      </p:pic>
      <p:pic>
        <p:nvPicPr>
          <p:cNvPr id="2" name="Picture 1"/>
          <p:cNvPicPr>
            <a:picLocks noChangeAspect="1"/>
          </p:cNvPicPr>
          <p:nvPr/>
        </p:nvPicPr>
        <p:blipFill>
          <a:blip r:embed="rId3"/>
          <a:stretch>
            <a:fillRect/>
          </a:stretch>
        </p:blipFill>
        <p:spPr>
          <a:xfrm>
            <a:off x="1450428" y="0"/>
            <a:ext cx="10742888" cy="2131236"/>
          </a:xfrm>
          <a:prstGeom prst="rect">
            <a:avLst/>
          </a:prstGeom>
        </p:spPr>
      </p:pic>
      <p:pic>
        <p:nvPicPr>
          <p:cNvPr id="4" name="Picture 3"/>
          <p:cNvPicPr>
            <a:picLocks noChangeAspect="1"/>
          </p:cNvPicPr>
          <p:nvPr/>
        </p:nvPicPr>
        <p:blipFill>
          <a:blip r:embed="rId4"/>
          <a:stretch>
            <a:fillRect/>
          </a:stretch>
        </p:blipFill>
        <p:spPr>
          <a:xfrm>
            <a:off x="1450428" y="2462348"/>
            <a:ext cx="4372504" cy="3958046"/>
          </a:xfrm>
          <a:prstGeom prst="rect">
            <a:avLst/>
          </a:prstGeom>
        </p:spPr>
      </p:pic>
      <p:pic>
        <p:nvPicPr>
          <p:cNvPr id="6" name="Picture 5"/>
          <p:cNvPicPr>
            <a:picLocks noChangeAspect="1"/>
          </p:cNvPicPr>
          <p:nvPr/>
        </p:nvPicPr>
        <p:blipFill>
          <a:blip r:embed="rId5"/>
          <a:stretch>
            <a:fillRect/>
          </a:stretch>
        </p:blipFill>
        <p:spPr>
          <a:xfrm>
            <a:off x="5822932" y="2462348"/>
            <a:ext cx="6369068" cy="3958046"/>
          </a:xfrm>
          <a:prstGeom prst="rect">
            <a:avLst/>
          </a:prstGeom>
        </p:spPr>
      </p:pic>
    </p:spTree>
    <p:extLst>
      <p:ext uri="{BB962C8B-B14F-4D97-AF65-F5344CB8AC3E}">
        <p14:creationId xmlns:p14="http://schemas.microsoft.com/office/powerpoint/2010/main" val="184319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picture containing chart&#10;&#10;Description automatically generated">
            <a:extLst>
              <a:ext uri="{FF2B5EF4-FFF2-40B4-BE49-F238E27FC236}">
                <a16:creationId xmlns:a16="http://schemas.microsoft.com/office/drawing/2014/main" id="{3053D07C-5ED7-483A-8F9D-F6EB31D504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pic>
        <p:nvPicPr>
          <p:cNvPr id="2" name="Picture 1"/>
          <p:cNvPicPr>
            <a:picLocks noChangeAspect="1"/>
          </p:cNvPicPr>
          <p:nvPr/>
        </p:nvPicPr>
        <p:blipFill>
          <a:blip r:embed="rId3"/>
          <a:stretch>
            <a:fillRect/>
          </a:stretch>
        </p:blipFill>
        <p:spPr>
          <a:xfrm>
            <a:off x="0" y="5067898"/>
            <a:ext cx="12190476" cy="1788820"/>
          </a:xfrm>
          <a:prstGeom prst="rect">
            <a:avLst/>
          </a:prstGeom>
        </p:spPr>
      </p:pic>
      <p:sp>
        <p:nvSpPr>
          <p:cNvPr id="3" name="TextBox 2">
            <a:extLst>
              <a:ext uri="{FF2B5EF4-FFF2-40B4-BE49-F238E27FC236}">
                <a16:creationId xmlns:a16="http://schemas.microsoft.com/office/drawing/2014/main" id="{E93A6531-ED35-4922-93F9-5BC6DC4C6621}"/>
              </a:ext>
            </a:extLst>
          </p:cNvPr>
          <p:cNvSpPr txBox="1"/>
          <p:nvPr/>
        </p:nvSpPr>
        <p:spPr>
          <a:xfrm>
            <a:off x="1984467" y="2342276"/>
            <a:ext cx="8537573" cy="1200329"/>
          </a:xfrm>
          <a:prstGeom prst="rect">
            <a:avLst/>
          </a:prstGeom>
          <a:noFill/>
        </p:spPr>
        <p:txBody>
          <a:bodyPr wrap="square" rtlCol="0">
            <a:spAutoFit/>
          </a:bodyPr>
          <a:lstStyle/>
          <a:p>
            <a:pPr algn="ctr"/>
            <a:r>
              <a:rPr lang="en-US" sz="3600" dirty="0">
                <a:hlinkClick r:id="rId4"/>
              </a:rPr>
              <a:t>www.tulsalibrary.org/research</a:t>
            </a:r>
            <a:r>
              <a:rPr lang="en-US" sz="3600" dirty="0"/>
              <a:t> </a:t>
            </a:r>
          </a:p>
          <a:p>
            <a:pPr algn="ctr"/>
            <a:endParaRPr lang="en-US" sz="3600" dirty="0"/>
          </a:p>
        </p:txBody>
      </p:sp>
    </p:spTree>
    <p:extLst>
      <p:ext uri="{BB962C8B-B14F-4D97-AF65-F5344CB8AC3E}">
        <p14:creationId xmlns:p14="http://schemas.microsoft.com/office/powerpoint/2010/main" val="4133185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picture containing chart&#10;&#10;Description automatically generated">
            <a:extLst>
              <a:ext uri="{FF2B5EF4-FFF2-40B4-BE49-F238E27FC236}">
                <a16:creationId xmlns:a16="http://schemas.microsoft.com/office/drawing/2014/main" id="{3053D07C-5ED7-483A-8F9D-F6EB31D504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pic>
        <p:nvPicPr>
          <p:cNvPr id="2" name="Picture 1"/>
          <p:cNvPicPr>
            <a:picLocks noChangeAspect="1"/>
          </p:cNvPicPr>
          <p:nvPr/>
        </p:nvPicPr>
        <p:blipFill>
          <a:blip r:embed="rId3"/>
          <a:stretch>
            <a:fillRect/>
          </a:stretch>
        </p:blipFill>
        <p:spPr>
          <a:xfrm>
            <a:off x="0" y="1102306"/>
            <a:ext cx="12190476" cy="1788820"/>
          </a:xfrm>
          <a:prstGeom prst="rect">
            <a:avLst/>
          </a:prstGeom>
        </p:spPr>
      </p:pic>
      <p:pic>
        <p:nvPicPr>
          <p:cNvPr id="4" name="Picture 3"/>
          <p:cNvPicPr>
            <a:picLocks noChangeAspect="1"/>
          </p:cNvPicPr>
          <p:nvPr/>
        </p:nvPicPr>
        <p:blipFill rotWithShape="1">
          <a:blip r:embed="rId4"/>
          <a:srcRect t="722" r="892"/>
          <a:stretch/>
        </p:blipFill>
        <p:spPr>
          <a:xfrm>
            <a:off x="0" y="2891126"/>
            <a:ext cx="3245913" cy="3966874"/>
          </a:xfrm>
          <a:prstGeom prst="rect">
            <a:avLst/>
          </a:prstGeom>
        </p:spPr>
      </p:pic>
      <p:pic>
        <p:nvPicPr>
          <p:cNvPr id="6" name="Picture 5"/>
          <p:cNvPicPr>
            <a:picLocks noChangeAspect="1"/>
          </p:cNvPicPr>
          <p:nvPr/>
        </p:nvPicPr>
        <p:blipFill rotWithShape="1">
          <a:blip r:embed="rId5"/>
          <a:srcRect l="5355" t="315" b="16547"/>
          <a:stretch/>
        </p:blipFill>
        <p:spPr>
          <a:xfrm>
            <a:off x="3268778" y="3001754"/>
            <a:ext cx="8800152" cy="3487332"/>
          </a:xfrm>
          <a:prstGeom prst="rect">
            <a:avLst/>
          </a:prstGeom>
        </p:spPr>
      </p:pic>
    </p:spTree>
    <p:extLst>
      <p:ext uri="{BB962C8B-B14F-4D97-AF65-F5344CB8AC3E}">
        <p14:creationId xmlns:p14="http://schemas.microsoft.com/office/powerpoint/2010/main" val="41688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Content Placeholder 8" descr="A picture containing chart&#10;&#10;Description automatically generated">
            <a:extLst>
              <a:ext uri="{FF2B5EF4-FFF2-40B4-BE49-F238E27FC236}">
                <a16:creationId xmlns:a16="http://schemas.microsoft.com/office/drawing/2014/main" id="{3053D07C-5ED7-483A-8F9D-F6EB31D504E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9"/>
          <a:stretch/>
        </p:blipFill>
        <p:spPr>
          <a:xfrm>
            <a:off x="20" y="1282"/>
            <a:ext cx="12191980" cy="6856718"/>
          </a:xfrm>
          <a:prstGeom prst="rect">
            <a:avLst/>
          </a:prstGeom>
        </p:spPr>
      </p:pic>
      <p:pic>
        <p:nvPicPr>
          <p:cNvPr id="4" name="Picture 3">
            <a:extLst>
              <a:ext uri="{FF2B5EF4-FFF2-40B4-BE49-F238E27FC236}">
                <a16:creationId xmlns:a16="http://schemas.microsoft.com/office/drawing/2014/main" id="{FEC0BA82-AB1F-4ADB-8B8B-360095BCED8C}"/>
              </a:ext>
            </a:extLst>
          </p:cNvPr>
          <p:cNvPicPr>
            <a:picLocks noChangeAspect="1"/>
          </p:cNvPicPr>
          <p:nvPr/>
        </p:nvPicPr>
        <p:blipFill>
          <a:blip r:embed="rId3"/>
          <a:stretch>
            <a:fillRect/>
          </a:stretch>
        </p:blipFill>
        <p:spPr>
          <a:xfrm>
            <a:off x="1319212" y="1435726"/>
            <a:ext cx="9553575" cy="4991100"/>
          </a:xfrm>
          <a:prstGeom prst="rect">
            <a:avLst/>
          </a:prstGeom>
        </p:spPr>
      </p:pic>
    </p:spTree>
    <p:extLst>
      <p:ext uri="{BB962C8B-B14F-4D97-AF65-F5344CB8AC3E}">
        <p14:creationId xmlns:p14="http://schemas.microsoft.com/office/powerpoint/2010/main" val="41487640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6339</TotalTime>
  <Words>259</Words>
  <Application>Microsoft Office PowerPoint</Application>
  <PresentationFormat>Widescreen</PresentationFormat>
  <Paragraphs>35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Entrepreneur Profile</vt:lpstr>
      <vt:lpstr>Business Ideation</vt:lpstr>
      <vt:lpstr>Break Even Analysis</vt:lpstr>
      <vt:lpstr>Business Plan </vt:lpstr>
      <vt:lpstr>Financial Projections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heather.r.peters23@gmail.com</dc:creator>
  <cp:lastModifiedBy>Lozano, Heather</cp:lastModifiedBy>
  <cp:revision>64</cp:revision>
  <cp:lastPrinted>2022-10-10T21:21:44Z</cp:lastPrinted>
  <dcterms:created xsi:type="dcterms:W3CDTF">2022-02-20T03:37:11Z</dcterms:created>
  <dcterms:modified xsi:type="dcterms:W3CDTF">2022-10-17T19:05:37Z</dcterms:modified>
</cp:coreProperties>
</file>