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280" r:id="rId3"/>
    <p:sldId id="256" r:id="rId4"/>
    <p:sldId id="257" r:id="rId5"/>
    <p:sldId id="263" r:id="rId6"/>
    <p:sldId id="266" r:id="rId7"/>
    <p:sldId id="267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58" r:id="rId18"/>
    <p:sldId id="260" r:id="rId19"/>
    <p:sldId id="277" r:id="rId20"/>
    <p:sldId id="261" r:id="rId21"/>
    <p:sldId id="262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6370" autoAdjust="0"/>
  </p:normalViewPr>
  <p:slideViewPr>
    <p:cSldViewPr snapToGrid="0" showGuides="1">
      <p:cViewPr>
        <p:scale>
          <a:sx n="93" d="100"/>
          <a:sy n="93" d="100"/>
        </p:scale>
        <p:origin x="-69" y="-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C7F28-797B-460D-834F-77C34800E1A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DB6D2-5E85-45A3-AD6B-E20AC812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7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ou.com/pages/brainstormi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deou.com/blogs/inspiration/how-experimentation-can-lead-to-a-successful-launch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Empathy — Understanding the needs of those you’re designing for.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Ideation</a:t>
            </a:r>
            <a:r>
              <a:rPr lang="en-US"/>
              <a:t> — Generating a lot of ideas. Brainstorming is one technique, but there are many others.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Experimentation</a:t>
            </a:r>
            <a:r>
              <a:rPr lang="en-US"/>
              <a:t> — Testing those ideas with prototyping.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Frame question: Identify a driving question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Gather inspiration: Discover what people really need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7969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Asset sale: sale of physical product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Usage fee: Fee of one time service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Subscription: Sell continuous service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Lease: exclusive right to use a particular asset for a fixed period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License: fee for use of IP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Brokerage: intermediation fee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Advertising: well, advertising</a:t>
            </a:r>
            <a:endParaRPr/>
          </a:p>
        </p:txBody>
      </p:sp>
      <p:sp>
        <p:nvSpPr>
          <p:cNvPr id="112" name="Google Shape;112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8190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20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39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129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46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01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First step, logistics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Make  assumptions about the model that can be tested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Can also look like the customer journey</a:t>
            </a:r>
            <a:endParaRPr/>
          </a:p>
        </p:txBody>
      </p:sp>
      <p:sp>
        <p:nvSpPr>
          <p:cNvPr id="140" name="Google Shape;1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0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First step, logistics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Make  assumptions about the model that can be tested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Can also look like the customer journey</a:t>
            </a:r>
            <a:endParaRPr/>
          </a:p>
        </p:txBody>
      </p:sp>
      <p:sp>
        <p:nvSpPr>
          <p:cNvPr id="163" name="Google Shape;16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93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6774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Nonexclusive license: </a:t>
            </a:r>
            <a:r>
              <a:rPr lang="en-US" b="0"/>
              <a:t>chosen to maximize profit </a:t>
            </a:r>
            <a:endParaRPr b="1"/>
          </a:p>
        </p:txBody>
      </p:sp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357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050" name="Picture 2" descr="https://lh6.googleusercontent.com/lRvhv7oMqFgBK7KU0JlPVywGgvWvdDJtjIiW3ydj-0LcgudlYuc8jdwtl_ZNF2BrYRhxFEnkxFwjiIdhnDDwe8sST-6KsihcAl3WbDDo7qH84Rsw1May6XNAeBbEg6PITVWtU5EkwgBubntqe0RsWw=s204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74" y="6356350"/>
            <a:ext cx="2369065" cy="4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6" y="6245139"/>
            <a:ext cx="1042414" cy="5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9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67E-7031-40E6-9EA5-5AF3077C2C8F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4408-8777-4C7C-9A0B-38ECB4E4D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67E-7031-40E6-9EA5-5AF3077C2C8F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4408-8777-4C7C-9A0B-38ECB4E4D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99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/>
          </a:blip>
          <a:srcRect b="8100"/>
          <a:stretch/>
        </p:blipFill>
        <p:spPr>
          <a:xfrm>
            <a:off x="9930888" y="6347105"/>
            <a:ext cx="2142081" cy="42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7" descr="Image result for ou office of technology developmen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37" y="6416574"/>
            <a:ext cx="2863996" cy="356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61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2" descr="https://lh6.googleusercontent.com/lRvhv7oMqFgBK7KU0JlPVywGgvWvdDJtjIiW3ydj-0LcgudlYuc8jdwtl_ZNF2BrYRhxFEnkxFwjiIdhnDDwe8sST-6KsihcAl3WbDDo7qH84Rsw1May6XNAeBbEg6PITVWtU5EkwgBubntqe0RsWw=s204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74" y="6356350"/>
            <a:ext cx="2369065" cy="4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6" y="6245139"/>
            <a:ext cx="1042414" cy="5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4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67E-7031-40E6-9EA5-5AF3077C2C8F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4408-8777-4C7C-9A0B-38ECB4E4D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9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67E-7031-40E6-9EA5-5AF3077C2C8F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4408-8777-4C7C-9A0B-38ECB4E4D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2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67E-7031-40E6-9EA5-5AF3077C2C8F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4408-8777-4C7C-9A0B-38ECB4E4D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9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67E-7031-40E6-9EA5-5AF3077C2C8F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4408-8777-4C7C-9A0B-38ECB4E4D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67E-7031-40E6-9EA5-5AF3077C2C8F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4408-8777-4C7C-9A0B-38ECB4E4D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3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67E-7031-40E6-9EA5-5AF3077C2C8F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4408-8777-4C7C-9A0B-38ECB4E4D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C67E-7031-40E6-9EA5-5AF3077C2C8F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14408-8777-4C7C-9A0B-38ECB4E4D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6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C67E-7031-40E6-9EA5-5AF3077C2C8F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14408-8777-4C7C-9A0B-38ECB4E4D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8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026" name="Picture 2" descr="https://lh6.googleusercontent.com/lRvhv7oMqFgBK7KU0JlPVywGgvWvdDJtjIiW3ydj-0LcgudlYuc8jdwtl_ZNF2BrYRhxFEnkxFwjiIdhnDDwe8sST-6KsihcAl3WbDDo7qH84Rsw1May6XNAeBbEg6PITVWtU5EkwgBubntqe0RsW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36" y="4028793"/>
            <a:ext cx="7129527" cy="126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57" y="462191"/>
            <a:ext cx="5714286" cy="2914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0652" y="5789288"/>
            <a:ext cx="3010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Jeff Moore, Executive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Google Shape;314;p14"/>
          <p:cNvGraphicFramePr/>
          <p:nvPr/>
        </p:nvGraphicFramePr>
        <p:xfrm>
          <a:off x="2133600" y="1952371"/>
          <a:ext cx="7696250" cy="41033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39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9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9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9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9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71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Metric derived from interview/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research</a:t>
                      </a:r>
                      <a:endParaRPr/>
                    </a:p>
                  </a:txBody>
                  <a:tcPr marL="91450" marR="91450" marT="45725" marB="45725" anchor="ctr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Metric derived from interview/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research</a:t>
                      </a:r>
                      <a:endParaRPr/>
                    </a:p>
                  </a:txBody>
                  <a:tcPr marL="91450" marR="91450" marT="45725" marB="45725" anchor="ctr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Metric derived from interview/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research</a:t>
                      </a:r>
                      <a:endParaRPr/>
                    </a:p>
                  </a:txBody>
                  <a:tcPr marL="91450" marR="91450" marT="45725" marB="45725" anchor="ctr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Metric derived from interview/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research</a:t>
                      </a:r>
                      <a:endParaRPr/>
                    </a:p>
                  </a:txBody>
                  <a:tcPr marL="91450" marR="91450" marT="45725" marB="45725" anchor="ctr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Product/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service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Competitor 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Competitor 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15" name="Google Shape;315;p14"/>
          <p:cNvSpPr txBox="1"/>
          <p:nvPr/>
        </p:nvSpPr>
        <p:spPr>
          <a:xfrm>
            <a:off x="1524000" y="1450353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slide can show the advantage of the product/service, but can also show its shortfalls in comparison with similar products </a:t>
            </a:r>
            <a:endParaRPr/>
          </a:p>
        </p:txBody>
      </p:sp>
      <p:sp>
        <p:nvSpPr>
          <p:cNvPr id="316" name="Google Shape;316;p14"/>
          <p:cNvSpPr txBox="1"/>
          <p:nvPr/>
        </p:nvSpPr>
        <p:spPr>
          <a:xfrm>
            <a:off x="8001000" y="6017685"/>
            <a:ext cx="2667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metrics for comparison should represent the factors that make or break the purchase of the product </a:t>
            </a:r>
            <a:endParaRPr/>
          </a:p>
        </p:txBody>
      </p:sp>
      <p:sp>
        <p:nvSpPr>
          <p:cNvPr id="317" name="Google Shape;317;p14"/>
          <p:cNvSpPr/>
          <p:nvPr/>
        </p:nvSpPr>
        <p:spPr>
          <a:xfrm>
            <a:off x="3962400" y="4114800"/>
            <a:ext cx="1066800" cy="101783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5448300" y="4114800"/>
            <a:ext cx="1066800" cy="101783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4"/>
          <p:cNvSpPr/>
          <p:nvPr/>
        </p:nvSpPr>
        <p:spPr>
          <a:xfrm>
            <a:off x="6934200" y="5078265"/>
            <a:ext cx="1066800" cy="101783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8629650" y="4140725"/>
            <a:ext cx="1066800" cy="101783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4"/>
          <p:cNvSpPr/>
          <p:nvPr/>
        </p:nvSpPr>
        <p:spPr>
          <a:xfrm>
            <a:off x="8629650" y="5084467"/>
            <a:ext cx="1066800" cy="101783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4" descr="Check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6412" y="3200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4" descr="Check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315384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4" descr="Check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8024" y="3200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4" descr="Check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6806" y="3200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4" descr="Check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790" y="416651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4" descr="Check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0700" y="519305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4" descr="Check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6700" y="519305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509349" y="362664"/>
            <a:ext cx="1136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You have to know your </a:t>
            </a:r>
            <a:r>
              <a:rPr lang="en-US" sz="2400" b="1" dirty="0" smtClean="0"/>
              <a:t>competitors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549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>
            <a:off x="6440769" y="1851421"/>
            <a:ext cx="3531300" cy="925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Determining the Value Chain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"/>
          <p:cNvSpPr/>
          <p:nvPr/>
        </p:nvSpPr>
        <p:spPr>
          <a:xfrm>
            <a:off x="6319514" y="3084872"/>
            <a:ext cx="3878586" cy="283533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it work?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the good, service, tech, delivered?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the money flow?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partners are involved and how?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" descr="0 draw it 575x5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1370" y="1111180"/>
            <a:ext cx="4747344" cy="47473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09349" y="362664"/>
            <a:ext cx="1136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You have to know your product or service </a:t>
            </a:r>
          </a:p>
        </p:txBody>
      </p:sp>
    </p:spTree>
    <p:extLst>
      <p:ext uri="{BB962C8B-B14F-4D97-AF65-F5344CB8AC3E}">
        <p14:creationId xmlns:p14="http://schemas.microsoft.com/office/powerpoint/2010/main" val="11873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Google Shape;166;p4"/>
          <p:cNvCxnSpPr/>
          <p:nvPr/>
        </p:nvCxnSpPr>
        <p:spPr>
          <a:xfrm>
            <a:off x="1524000" y="1135784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7" name="Google Shape;1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980567"/>
            <a:ext cx="9144000" cy="595503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"/>
          <p:cNvSpPr txBox="1"/>
          <p:nvPr/>
        </p:nvSpPr>
        <p:spPr>
          <a:xfrm>
            <a:off x="8662779" y="6565687"/>
            <a:ext cx="17377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Harvard Business Review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349" y="362664"/>
            <a:ext cx="1136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business model canvas provides a frame to understand your offering</a:t>
            </a:r>
          </a:p>
        </p:txBody>
      </p:sp>
    </p:spTree>
    <p:extLst>
      <p:ext uri="{BB962C8B-B14F-4D97-AF65-F5344CB8AC3E}">
        <p14:creationId xmlns:p14="http://schemas.microsoft.com/office/powerpoint/2010/main" val="5656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/>
          <p:nvPr/>
        </p:nvSpPr>
        <p:spPr>
          <a:xfrm>
            <a:off x="2329219" y="1787857"/>
            <a:ext cx="6455391" cy="7779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2329218" y="5475027"/>
            <a:ext cx="6455391" cy="7779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8962030" y="1787857"/>
            <a:ext cx="1201002" cy="446509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7"/>
          <p:cNvCxnSpPr/>
          <p:nvPr/>
        </p:nvCxnSpPr>
        <p:spPr>
          <a:xfrm>
            <a:off x="4417325" y="1787857"/>
            <a:ext cx="0" cy="777922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7"/>
          <p:cNvCxnSpPr/>
          <p:nvPr/>
        </p:nvCxnSpPr>
        <p:spPr>
          <a:xfrm>
            <a:off x="4417325" y="5475027"/>
            <a:ext cx="0" cy="777922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7"/>
          <p:cNvCxnSpPr/>
          <p:nvPr/>
        </p:nvCxnSpPr>
        <p:spPr>
          <a:xfrm>
            <a:off x="6703325" y="5475027"/>
            <a:ext cx="0" cy="777922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7"/>
          <p:cNvCxnSpPr/>
          <p:nvPr/>
        </p:nvCxnSpPr>
        <p:spPr>
          <a:xfrm>
            <a:off x="6703325" y="1787857"/>
            <a:ext cx="0" cy="777922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7"/>
          <p:cNvSpPr/>
          <p:nvPr/>
        </p:nvSpPr>
        <p:spPr>
          <a:xfrm>
            <a:off x="2394047" y="1897039"/>
            <a:ext cx="586853" cy="559558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9269104" y="4970061"/>
            <a:ext cx="586853" cy="559558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9269105" y="1897039"/>
            <a:ext cx="586853" cy="559558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6768153" y="1897039"/>
            <a:ext cx="586853" cy="559558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4482153" y="1897039"/>
            <a:ext cx="586853" cy="559558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6768153" y="5584209"/>
            <a:ext cx="586853" cy="559558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4482154" y="5584209"/>
            <a:ext cx="586853" cy="559558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2394046" y="5584209"/>
            <a:ext cx="586853" cy="559558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8190932" y="1508078"/>
            <a:ext cx="586853" cy="559558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2329219" y="1508079"/>
            <a:ext cx="11737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 txBox="1"/>
          <p:nvPr/>
        </p:nvSpPr>
        <p:spPr>
          <a:xfrm>
            <a:off x="2329219" y="6245775"/>
            <a:ext cx="11737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2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9166747" y="6252950"/>
            <a:ext cx="11737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3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7341358" y="1884432"/>
            <a:ext cx="1337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Doctor’s Evaluation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7341358" y="5690527"/>
            <a:ext cx="1337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Eye Care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5021240" y="5558992"/>
            <a:ext cx="1337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Pre/Post Operation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2980898" y="5571937"/>
            <a:ext cx="1337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 Surgical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8933029" y="2449730"/>
            <a:ext cx="1337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Counseling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X-ray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7"/>
          <p:cNvCxnSpPr/>
          <p:nvPr/>
        </p:nvCxnSpPr>
        <p:spPr>
          <a:xfrm>
            <a:off x="8962030" y="3289109"/>
            <a:ext cx="1201002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7"/>
          <p:cNvCxnSpPr/>
          <p:nvPr/>
        </p:nvCxnSpPr>
        <p:spPr>
          <a:xfrm>
            <a:off x="8962030" y="4874524"/>
            <a:ext cx="1201002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7"/>
          <p:cNvCxnSpPr>
            <a:endCxn id="207" idx="2"/>
          </p:cNvCxnSpPr>
          <p:nvPr/>
        </p:nvCxnSpPr>
        <p:spPr>
          <a:xfrm rot="-5400000">
            <a:off x="7463581" y="1918207"/>
            <a:ext cx="857700" cy="597000"/>
          </a:xfrm>
          <a:prstGeom prst="bentConnector2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oval" w="med" len="med"/>
            <a:tailEnd type="triangle" w="med" len="med"/>
          </a:ln>
        </p:spPr>
      </p:cxnSp>
      <p:cxnSp>
        <p:nvCxnSpPr>
          <p:cNvPr id="219" name="Google Shape;219;p7"/>
          <p:cNvCxnSpPr>
            <a:stCxn id="207" idx="6"/>
            <a:endCxn id="212" idx="2"/>
          </p:cNvCxnSpPr>
          <p:nvPr/>
        </p:nvCxnSpPr>
        <p:spPr>
          <a:xfrm flipH="1">
            <a:off x="8010084" y="1787857"/>
            <a:ext cx="767700" cy="42411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oval" w="med" len="med"/>
            <a:tailEnd type="triangle" w="med" len="med"/>
          </a:ln>
        </p:spPr>
      </p:cxnSp>
      <p:cxnSp>
        <p:nvCxnSpPr>
          <p:cNvPr id="220" name="Google Shape;220;p7"/>
          <p:cNvCxnSpPr/>
          <p:nvPr/>
        </p:nvCxnSpPr>
        <p:spPr>
          <a:xfrm>
            <a:off x="5075830" y="2199930"/>
            <a:ext cx="1712793" cy="4184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oval" w="med" len="med"/>
            <a:tailEnd type="triangle" w="med" len="med"/>
          </a:ln>
        </p:spPr>
      </p:cxnSp>
      <p:cxnSp>
        <p:nvCxnSpPr>
          <p:cNvPr id="221" name="Google Shape;221;p7"/>
          <p:cNvCxnSpPr>
            <a:stCxn id="221" idx="1"/>
            <a:endCxn id="210" idx="2"/>
          </p:cNvCxnSpPr>
          <p:nvPr/>
        </p:nvCxnSpPr>
        <p:spPr>
          <a:xfrm>
            <a:off x="7825799" y="6560726"/>
            <a:ext cx="19278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ot"/>
            <a:miter lim="800000"/>
            <a:headEnd type="oval" w="med" len="med"/>
            <a:tailEnd type="triangle" w="med" len="med"/>
          </a:ln>
        </p:spPr>
      </p:cxnSp>
      <p:sp>
        <p:nvSpPr>
          <p:cNvPr id="222" name="Google Shape;222;p7"/>
          <p:cNvSpPr txBox="1"/>
          <p:nvPr/>
        </p:nvSpPr>
        <p:spPr>
          <a:xfrm>
            <a:off x="8039099" y="1763200"/>
            <a:ext cx="1337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p7"/>
          <p:cNvCxnSpPr/>
          <p:nvPr/>
        </p:nvCxnSpPr>
        <p:spPr>
          <a:xfrm flipH="1">
            <a:off x="3308481" y="2516116"/>
            <a:ext cx="4374000" cy="3127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ot"/>
            <a:miter lim="800000"/>
            <a:headEnd type="oval" w="med" len="med"/>
            <a:tailEnd type="triangle" w="med" len="med"/>
          </a:ln>
        </p:spPr>
      </p:cxnSp>
      <p:cxnSp>
        <p:nvCxnSpPr>
          <p:cNvPr id="224" name="Google Shape;224;p7"/>
          <p:cNvCxnSpPr>
            <a:stCxn id="211" idx="4"/>
            <a:endCxn id="214" idx="0"/>
          </p:cNvCxnSpPr>
          <p:nvPr/>
        </p:nvCxnSpPr>
        <p:spPr>
          <a:xfrm flipH="1">
            <a:off x="3649638" y="2444436"/>
            <a:ext cx="2286000" cy="3127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225" name="Google Shape;225;p7"/>
          <p:cNvCxnSpPr>
            <a:endCxn id="213" idx="0"/>
          </p:cNvCxnSpPr>
          <p:nvPr/>
        </p:nvCxnSpPr>
        <p:spPr>
          <a:xfrm>
            <a:off x="5689980" y="2444091"/>
            <a:ext cx="0" cy="3114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226" name="Google Shape;226;p7"/>
          <p:cNvSpPr txBox="1"/>
          <p:nvPr/>
        </p:nvSpPr>
        <p:spPr>
          <a:xfrm>
            <a:off x="8933029" y="5502321"/>
            <a:ext cx="1337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Wound Care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7"/>
          <p:cNvCxnSpPr/>
          <p:nvPr/>
        </p:nvCxnSpPr>
        <p:spPr>
          <a:xfrm>
            <a:off x="5508972" y="2637466"/>
            <a:ext cx="2501100" cy="2513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ot"/>
            <a:miter lim="800000"/>
            <a:headEnd type="oval" w="med" len="med"/>
            <a:tailEnd type="triangle" w="med" len="med"/>
          </a:ln>
        </p:spPr>
      </p:cxnSp>
      <p:sp>
        <p:nvSpPr>
          <p:cNvPr id="228" name="Google Shape;228;p7"/>
          <p:cNvSpPr txBox="1"/>
          <p:nvPr/>
        </p:nvSpPr>
        <p:spPr>
          <a:xfrm>
            <a:off x="3021842" y="1865560"/>
            <a:ext cx="1337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– in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5069006" y="1861560"/>
            <a:ext cx="1337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Diagnostics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9269106" y="3361899"/>
            <a:ext cx="586853" cy="559558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8893789" y="3906069"/>
            <a:ext cx="1337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Cervical Care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7"/>
          <p:cNvCxnSpPr/>
          <p:nvPr/>
        </p:nvCxnSpPr>
        <p:spPr>
          <a:xfrm>
            <a:off x="7061579" y="2469206"/>
            <a:ext cx="2207526" cy="1172472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dot"/>
            <a:miter lim="800000"/>
            <a:headEnd type="oval" w="med" len="med"/>
            <a:tailEnd type="triangle" w="med" len="med"/>
          </a:ln>
        </p:spPr>
      </p:cxnSp>
      <p:sp>
        <p:nvSpPr>
          <p:cNvPr id="233" name="Google Shape;233;p7"/>
          <p:cNvSpPr/>
          <p:nvPr/>
        </p:nvSpPr>
        <p:spPr>
          <a:xfrm>
            <a:off x="2169540" y="3318994"/>
            <a:ext cx="2606040" cy="48463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Phase I: HPV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4887150" y="3318996"/>
            <a:ext cx="2599355" cy="48463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Phase II: See &amp; Treat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2169540" y="3951141"/>
            <a:ext cx="26060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practitioner working under doctor’s license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Vaccination training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vaccines/day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5020205" y="3951141"/>
            <a:ext cx="26060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Swazi practitioners &amp; 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nurse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month training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screenings/day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3572700" y="2754664"/>
            <a:ext cx="2122228" cy="3830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Cervical Care Room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9349" y="362664"/>
            <a:ext cx="1136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You should know the details of how your product is delivered operationally….</a:t>
            </a:r>
          </a:p>
        </p:txBody>
      </p:sp>
    </p:spTree>
    <p:extLst>
      <p:ext uri="{BB962C8B-B14F-4D97-AF65-F5344CB8AC3E}">
        <p14:creationId xmlns:p14="http://schemas.microsoft.com/office/powerpoint/2010/main" val="305597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" name="Google Shape;245;p8"/>
          <p:cNvCxnSpPr/>
          <p:nvPr/>
        </p:nvCxnSpPr>
        <p:spPr>
          <a:xfrm>
            <a:off x="3315441" y="2011883"/>
            <a:ext cx="1425097" cy="0"/>
          </a:xfrm>
          <a:prstGeom prst="straightConnector1">
            <a:avLst/>
          </a:prstGeom>
          <a:noFill/>
          <a:ln w="19050" cap="flat" cmpd="sng">
            <a:solidFill>
              <a:srgbClr val="3B383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6" name="Google Shape;246;p8"/>
          <p:cNvCxnSpPr/>
          <p:nvPr/>
        </p:nvCxnSpPr>
        <p:spPr>
          <a:xfrm rot="10800000">
            <a:off x="3315441" y="2192624"/>
            <a:ext cx="1425097" cy="0"/>
          </a:xfrm>
          <a:prstGeom prst="straightConnector1">
            <a:avLst/>
          </a:prstGeom>
          <a:noFill/>
          <a:ln w="19050" cap="flat" cmpd="sng">
            <a:solidFill>
              <a:srgbClr val="3B383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7" name="Google Shape;247;p8"/>
          <p:cNvSpPr txBox="1"/>
          <p:nvPr/>
        </p:nvSpPr>
        <p:spPr>
          <a:xfrm>
            <a:off x="16655839" y="0"/>
            <a:ext cx="4559182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Bruker revenue FY17: </a:t>
            </a: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$1766 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Percentage in CALID group: </a:t>
            </a: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$494.48 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Bruker Optics share (estimate 11% of market): </a:t>
            </a: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$54.39 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Manager estimate of food industry sales (20% of Bruker Optics market): </a:t>
            </a: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$10.88 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Estimate of DRIFTS sales (25%): $</a:t>
            </a: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2.72 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Estimate of DRIFTS machines sold per year (estimate $2000 per machine): 1350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 50 Buttons @ $1.1 each per machine sold: </a:t>
            </a: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$74.3K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6% royalty returned to OU: </a:t>
            </a: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$4.5K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196850">
              <a:buClr>
                <a:srgbClr val="000000"/>
              </a:buClr>
              <a:buSzPts val="1400"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196850"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196850"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 txBox="1"/>
          <p:nvPr/>
        </p:nvSpPr>
        <p:spPr>
          <a:xfrm>
            <a:off x="13760033" y="3642154"/>
            <a:ext cx="24678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400" b="1">
                <a:solidFill>
                  <a:srgbClr val="B00131"/>
                </a:solidFill>
                <a:latin typeface="Arial"/>
                <a:ea typeface="Arial"/>
                <a:cs typeface="Arial"/>
                <a:sym typeface="Arial"/>
              </a:rPr>
              <a:t>Manager estimate of food industry sales (20%)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13534096" y="4055318"/>
            <a:ext cx="445524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400" b="1">
                <a:solidFill>
                  <a:srgbClr val="2894D7"/>
                </a:solidFill>
                <a:latin typeface="Arial"/>
                <a:ea typeface="Arial"/>
                <a:cs typeface="Arial"/>
                <a:sym typeface="Arial"/>
              </a:rPr>
              <a:t>Estimate 60% of customers purchase DRIFTS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 txBox="1"/>
          <p:nvPr/>
        </p:nvSpPr>
        <p:spPr>
          <a:xfrm>
            <a:off x="13753472" y="4687268"/>
            <a:ext cx="29812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400" b="1">
                <a:solidFill>
                  <a:srgbClr val="2894D7"/>
                </a:solidFill>
                <a:latin typeface="Arial"/>
                <a:ea typeface="Arial"/>
                <a:cs typeface="Arial"/>
                <a:sym typeface="Arial"/>
              </a:rPr>
              <a:t>Estimate $10k cost per machine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13981714" y="-1530404"/>
            <a:ext cx="2732438" cy="352044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Division of flow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 txBox="1"/>
          <p:nvPr/>
        </p:nvSpPr>
        <p:spPr>
          <a:xfrm>
            <a:off x="13822905" y="4371293"/>
            <a:ext cx="25811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400" b="1">
                <a:solidFill>
                  <a:srgbClr val="2894D7"/>
                </a:solidFill>
                <a:latin typeface="Arial"/>
                <a:ea typeface="Arial"/>
                <a:cs typeface="Arial"/>
                <a:sym typeface="Arial"/>
              </a:rPr>
              <a:t>Estimate 11% of market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13997474" y="1877"/>
            <a:ext cx="2732438" cy="455148"/>
          </a:xfrm>
          <a:prstGeom prst="roundRect">
            <a:avLst>
              <a:gd name="adj" fmla="val 16667"/>
            </a:avLst>
          </a:prstGeom>
          <a:solidFill>
            <a:srgbClr val="2894D7"/>
          </a:solidFill>
          <a:ln w="12700" cap="flat" cmpd="sng">
            <a:solidFill>
              <a:srgbClr val="2894D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Bruker Optics share: $</a:t>
            </a: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54.39M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13997474" y="541986"/>
            <a:ext cx="2732438" cy="455148"/>
          </a:xfrm>
          <a:prstGeom prst="roundRect">
            <a:avLst>
              <a:gd name="adj" fmla="val 16667"/>
            </a:avLst>
          </a:prstGeom>
          <a:solidFill>
            <a:srgbClr val="2894D7"/>
          </a:solidFill>
          <a:ln w="12700" cap="flat" cmpd="sng">
            <a:solidFill>
              <a:srgbClr val="2894D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Bruker customers in food industry: </a:t>
            </a: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$10.88 M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13997474" y="1088077"/>
            <a:ext cx="2732438" cy="455148"/>
          </a:xfrm>
          <a:prstGeom prst="roundRect">
            <a:avLst>
              <a:gd name="adj" fmla="val 16667"/>
            </a:avLst>
          </a:prstGeom>
          <a:solidFill>
            <a:srgbClr val="2894D7"/>
          </a:solidFill>
          <a:ln w="12700" cap="flat" cmpd="sng">
            <a:solidFill>
              <a:srgbClr val="2894D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DRIFTS machines sales: </a:t>
            </a: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$6.528M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13981714" y="2162561"/>
            <a:ext cx="2732438" cy="455148"/>
          </a:xfrm>
          <a:prstGeom prst="roundRect">
            <a:avLst>
              <a:gd name="adj" fmla="val 16667"/>
            </a:avLst>
          </a:prstGeom>
          <a:solidFill>
            <a:srgbClr val="2894D7"/>
          </a:solidFill>
          <a:ln w="12700" cap="flat" cmpd="sng">
            <a:solidFill>
              <a:srgbClr val="2894D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Sell 50 Buttons @$1.1 each per machine sold: </a:t>
            </a: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$35.86K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13981047" y="2678418"/>
            <a:ext cx="2732437" cy="455148"/>
          </a:xfrm>
          <a:prstGeom prst="roundRect">
            <a:avLst>
              <a:gd name="adj" fmla="val 16667"/>
            </a:avLst>
          </a:prstGeom>
          <a:solidFill>
            <a:srgbClr val="2894D7"/>
          </a:solidFill>
          <a:ln w="12700" cap="flat" cmpd="sng">
            <a:solidFill>
              <a:srgbClr val="2894D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6% royalty returned to OU: </a:t>
            </a: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$1.79K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13997474" y="1628186"/>
            <a:ext cx="2732438" cy="455148"/>
          </a:xfrm>
          <a:prstGeom prst="roundRect">
            <a:avLst>
              <a:gd name="adj" fmla="val 16667"/>
            </a:avLst>
          </a:prstGeom>
          <a:solidFill>
            <a:srgbClr val="2894D7"/>
          </a:solidFill>
          <a:ln w="12700" cap="flat" cmpd="sng">
            <a:solidFill>
              <a:srgbClr val="2894D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DRIFTS machines sold per year: 653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"/>
          <p:cNvSpPr/>
          <p:nvPr/>
        </p:nvSpPr>
        <p:spPr>
          <a:xfrm>
            <a:off x="1830293" y="3784663"/>
            <a:ext cx="2210824" cy="721498"/>
          </a:xfrm>
          <a:prstGeom prst="rect">
            <a:avLst/>
          </a:prstGeom>
          <a:solidFill>
            <a:srgbClr val="30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File full utility patent application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1815545" y="3321164"/>
            <a:ext cx="2210824" cy="372989"/>
          </a:xfrm>
          <a:prstGeom prst="rect">
            <a:avLst/>
          </a:prstGeom>
          <a:solidFill>
            <a:srgbClr val="B333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Pre-licensing requirements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7862679" y="3321164"/>
            <a:ext cx="2732438" cy="372989"/>
          </a:xfrm>
          <a:prstGeom prst="rect">
            <a:avLst/>
          </a:prstGeom>
          <a:solidFill>
            <a:srgbClr val="B333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Accreditation requirements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14258689" y="5503632"/>
            <a:ext cx="2790982" cy="939828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Bruker revenue FY17: </a:t>
            </a: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$1766 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400"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Percentage in CALID group: </a:t>
            </a: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$494.48 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13997474" y="-522615"/>
            <a:ext cx="2732438" cy="455148"/>
          </a:xfrm>
          <a:prstGeom prst="roundRect">
            <a:avLst>
              <a:gd name="adj" fmla="val 16667"/>
            </a:avLst>
          </a:prstGeom>
          <a:solidFill>
            <a:srgbClr val="2894D7"/>
          </a:solidFill>
          <a:ln w="12700" cap="flat" cmpd="sng">
            <a:solidFill>
              <a:srgbClr val="2894D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Percentage in CALID group: </a:t>
            </a: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$494.48 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13981714" y="-1067323"/>
            <a:ext cx="2732438" cy="455148"/>
          </a:xfrm>
          <a:prstGeom prst="roundRect">
            <a:avLst>
              <a:gd name="adj" fmla="val 16667"/>
            </a:avLst>
          </a:prstGeom>
          <a:solidFill>
            <a:srgbClr val="2894D7"/>
          </a:solidFill>
          <a:ln w="12700" cap="flat" cmpd="sng">
            <a:solidFill>
              <a:srgbClr val="2894D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Bruker revenue FY17: </a:t>
            </a: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$1766 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8"/>
          <p:cNvCxnSpPr/>
          <p:nvPr/>
        </p:nvCxnSpPr>
        <p:spPr>
          <a:xfrm>
            <a:off x="7142475" y="2105022"/>
            <a:ext cx="1780100" cy="3873"/>
          </a:xfrm>
          <a:prstGeom prst="straightConnector1">
            <a:avLst/>
          </a:prstGeom>
          <a:noFill/>
          <a:ln w="19050" cap="flat" cmpd="sng">
            <a:solidFill>
              <a:srgbClr val="3B383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6" name="Google Shape;266;p8"/>
          <p:cNvSpPr txBox="1"/>
          <p:nvPr/>
        </p:nvSpPr>
        <p:spPr>
          <a:xfrm>
            <a:off x="3157621" y="1640369"/>
            <a:ext cx="19534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Exclusive license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2987677" y="2320952"/>
            <a:ext cx="24259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$10K licensing fee +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600"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6% royalty on revenue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184150">
              <a:buClr>
                <a:srgbClr val="000000"/>
              </a:buClr>
              <a:buSzPts val="1600"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"/>
          <p:cNvSpPr txBox="1"/>
          <p:nvPr/>
        </p:nvSpPr>
        <p:spPr>
          <a:xfrm>
            <a:off x="6974398" y="2235856"/>
            <a:ext cx="21162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Buttons for $50 (1288% markup)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9415" y="1469327"/>
            <a:ext cx="1279134" cy="127913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8"/>
          <p:cNvSpPr txBox="1"/>
          <p:nvPr/>
        </p:nvSpPr>
        <p:spPr>
          <a:xfrm>
            <a:off x="7092586" y="1539982"/>
            <a:ext cx="19211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Sells Buttons to transmission users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1833294" y="4648509"/>
            <a:ext cx="2205971" cy="662414"/>
          </a:xfrm>
          <a:prstGeom prst="rect">
            <a:avLst/>
          </a:prstGeom>
          <a:solidFill>
            <a:srgbClr val="30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Complete accuracy and precision tests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8860" y="3825922"/>
            <a:ext cx="1386366" cy="58227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8"/>
          <p:cNvSpPr/>
          <p:nvPr/>
        </p:nvSpPr>
        <p:spPr>
          <a:xfrm>
            <a:off x="4871606" y="3320241"/>
            <a:ext cx="2425929" cy="372989"/>
          </a:xfrm>
          <a:prstGeom prst="rect">
            <a:avLst/>
          </a:prstGeom>
          <a:solidFill>
            <a:srgbClr val="B333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Best fit manufacturers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7862680" y="3843747"/>
            <a:ext cx="2732439" cy="662414"/>
          </a:xfrm>
          <a:prstGeom prst="rect">
            <a:avLst/>
          </a:prstGeom>
          <a:solidFill>
            <a:srgbClr val="30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Manufacturers may apply for ASTM and ANSI requirements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4921290" y="4534960"/>
            <a:ext cx="2425929" cy="372989"/>
          </a:xfrm>
          <a:prstGeom prst="rect">
            <a:avLst/>
          </a:prstGeom>
          <a:solidFill>
            <a:srgbClr val="B333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Fit criteria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4921290" y="5004106"/>
            <a:ext cx="2425929" cy="721498"/>
          </a:xfrm>
          <a:prstGeom prst="rect">
            <a:avLst/>
          </a:prstGeom>
          <a:solidFill>
            <a:srgbClr val="30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Must control a portion of the sampling prep market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4912376" y="5821762"/>
            <a:ext cx="2434842" cy="662414"/>
          </a:xfrm>
          <a:prstGeom prst="rect">
            <a:avLst/>
          </a:prstGeom>
          <a:solidFill>
            <a:srgbClr val="30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Experience licensing and developing with universities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6514455" y="275869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endParaRPr>
              <a:solidFill>
                <a:srgbClr val="B001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8648" y="3810648"/>
            <a:ext cx="1881643" cy="57468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8"/>
          <p:cNvSpPr/>
          <p:nvPr/>
        </p:nvSpPr>
        <p:spPr>
          <a:xfrm>
            <a:off x="7862680" y="4611803"/>
            <a:ext cx="2732439" cy="662414"/>
          </a:xfrm>
          <a:prstGeom prst="rect">
            <a:avLst/>
          </a:prstGeom>
          <a:solidFill>
            <a:srgbClr val="309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End users 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re-verify the device</a:t>
            </a:r>
            <a:endParaRPr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9349" y="362664"/>
            <a:ext cx="1136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…And you should know the financial implications of the offering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47660" y="1823292"/>
            <a:ext cx="174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Manufacturing and sales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69542" y="1898668"/>
            <a:ext cx="241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users like academia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6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/>
          <p:nvPr/>
        </p:nvSpPr>
        <p:spPr>
          <a:xfrm>
            <a:off x="1964948" y="2066887"/>
            <a:ext cx="3339675" cy="37335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Asset sale </a:t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1964948" y="2654189"/>
            <a:ext cx="3339675" cy="37335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Usage fee </a:t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964948" y="3241491"/>
            <a:ext cx="3339675" cy="37335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Subscription </a:t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964948" y="3828793"/>
            <a:ext cx="3339675" cy="37335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Lend/ rent/ lease </a:t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1964948" y="4416095"/>
            <a:ext cx="3339675" cy="37335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Licensing </a:t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1964948" y="5003397"/>
            <a:ext cx="3339675" cy="37335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Brokerage</a:t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1964948" y="5590699"/>
            <a:ext cx="3339675" cy="37335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Advertising</a:t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6140068" y="1961000"/>
            <a:ext cx="3966072" cy="3454370"/>
          </a:xfrm>
          <a:prstGeom prst="roundRect">
            <a:avLst>
              <a:gd name="adj" fmla="val 7696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6291365" y="2112062"/>
            <a:ext cx="3759691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your customer segment:</a:t>
            </a:r>
            <a:endParaRPr/>
          </a:p>
          <a:p>
            <a:pPr marL="176213" indent="-1762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customer segment typically buy?</a:t>
            </a:r>
            <a:endParaRPr/>
          </a:p>
          <a:p>
            <a:pPr marL="176213" indent="-1762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the intermediaries (distributors, insurance companies)?</a:t>
            </a:r>
            <a:endParaRPr/>
          </a:p>
          <a:p>
            <a:pPr marL="176213" indent="-1762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associated distribution costs?</a:t>
            </a:r>
            <a:endParaRPr/>
          </a:p>
          <a:p>
            <a:pPr marL="176213" indent="-176213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benefit your business (amount vs timing)?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1672957" y="1504997"/>
            <a:ext cx="41035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revenue stream types</a:t>
            </a:r>
            <a:endParaRPr/>
          </a:p>
        </p:txBody>
      </p:sp>
      <p:cxnSp>
        <p:nvCxnSpPr>
          <p:cNvPr id="125" name="Google Shape;125;p5"/>
          <p:cNvCxnSpPr/>
          <p:nvPr/>
        </p:nvCxnSpPr>
        <p:spPr>
          <a:xfrm>
            <a:off x="1744337" y="1960999"/>
            <a:ext cx="396607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" name="Google Shape;126;p5"/>
          <p:cNvSpPr/>
          <p:nvPr/>
        </p:nvSpPr>
        <p:spPr>
          <a:xfrm>
            <a:off x="1963110" y="6178004"/>
            <a:ext cx="3339675" cy="37335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Grants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509349" y="362664"/>
            <a:ext cx="1136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You should know the type of revenue source</a:t>
            </a:r>
          </a:p>
        </p:txBody>
      </p:sp>
    </p:spTree>
    <p:extLst>
      <p:ext uri="{BB962C8B-B14F-4D97-AF65-F5344CB8AC3E}">
        <p14:creationId xmlns:p14="http://schemas.microsoft.com/office/powerpoint/2010/main" val="14714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1966787" y="1868558"/>
            <a:ext cx="2832653" cy="80506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 plus</a:t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1966787" y="3217299"/>
            <a:ext cx="2832653" cy="80506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Competitive basis</a:t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1966787" y="4566040"/>
            <a:ext cx="2832653" cy="80506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Value add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5032635" y="1890592"/>
            <a:ext cx="508452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baseline profitability for negotiating with distributors, bulk orders, etc.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5030797" y="3268912"/>
            <a:ext cx="508452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what customers currently are willing to pay for similar product/ service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5039976" y="4614180"/>
            <a:ext cx="51852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benefit gained by a customer from using your product/ service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09349" y="362664"/>
            <a:ext cx="1136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…Before you using three types of pricing methods</a:t>
            </a:r>
          </a:p>
        </p:txBody>
      </p:sp>
    </p:spTree>
    <p:extLst>
      <p:ext uri="{BB962C8B-B14F-4D97-AF65-F5344CB8AC3E}">
        <p14:creationId xmlns:p14="http://schemas.microsoft.com/office/powerpoint/2010/main" val="962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835" y="340355"/>
            <a:ext cx="1104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Those methods could be optimized with a different strategy…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595048" y="904370"/>
            <a:ext cx="4416090" cy="4940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 to optimize your return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Market-based pricing</a:t>
            </a:r>
          </a:p>
          <a:p>
            <a:pPr>
              <a:lnSpc>
                <a:spcPct val="200000"/>
              </a:lnSpc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Psychological pricing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 pricing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Premium pricing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Penetration pricing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01460" y="1410216"/>
            <a:ext cx="62740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small business that sells handmade products may adjust its pricing based on the price range of similar products sold by competitors at local craft fairs.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retailer may price a product at $9.99 instead of $10.00 to make it seem like a better value to customers.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airline may adjust ticket prices based on demand, with higher prices during peak travel times and lower prices during slower periods.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high-end jewelry brand may set a high price for its diamond necklaces to convey their exceptional quality and craftsmanship.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example, a new smartphone manufacturer may set a low price to gain market share and attract customers away from established competitors.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9228" y="1081908"/>
            <a:ext cx="1086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2041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979" y="348636"/>
            <a:ext cx="10018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..and pricing tactics could be selected to further maximize profits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979" y="1366856"/>
            <a:ext cx="6096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Bundling and unbundling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Discounting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Price skimming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Price lining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Price anchoring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Price discrimination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58979" y="3094181"/>
            <a:ext cx="78571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 technology company may introduce a new product at a high price and gradually lower the price as competitors enter the market.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58979" y="1501478"/>
            <a:ext cx="8078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cs typeface="Arial" panose="020B0604020202020204" pitchFamily="34" charset="0"/>
              </a:rPr>
              <a:t>a software company may bundle several products together to offer customers a discount, or unbundle features from a premium product to create a more affordable version.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8979" y="225949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cs typeface="Arial" panose="020B0604020202020204" pitchFamily="34" charset="0"/>
              </a:rPr>
              <a:t>a clothing retailer may offer a 20% discount during a holiday sale to incentivize customers to make purchases.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58979" y="388297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offering a range of car models at different price points, such as an economy line, a mid-range line, and a luxury line.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8979" y="47166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A restaurant displaying an expensive, high-end dish on the menu to make other menu items seem like a better value.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8979" y="564255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A movie theater offering discounted tickets for seniors or students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359" y="1111714"/>
            <a:ext cx="81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Tactics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0129" y="1111714"/>
            <a:ext cx="108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Examples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0979" y="2215835"/>
            <a:ext cx="5169528" cy="2426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2269" y="1998956"/>
            <a:ext cx="45140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Conduct surveys</a:t>
            </a:r>
          </a:p>
          <a:p>
            <a:pPr marL="342900" indent="55563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Price Sensitivity Meter (PSM)</a:t>
            </a:r>
          </a:p>
          <a:p>
            <a:pPr marL="342900" indent="55563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Price Rating Scales</a:t>
            </a:r>
          </a:p>
          <a:p>
            <a:pPr marL="342900" indent="55563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Gabor Granger pricing studies</a:t>
            </a:r>
          </a:p>
          <a:p>
            <a:pPr marL="342900" indent="55563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Conjoint analysis</a:t>
            </a:r>
          </a:p>
          <a:p>
            <a:r>
              <a:rPr lang="en-US" sz="2000" b="1" dirty="0"/>
              <a:t>	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A/B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Market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Trial and error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10979" y="348636"/>
            <a:ext cx="10316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Testing your pricing plan can vary from more research to real world tests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6703" y="2853286"/>
            <a:ext cx="4779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"</a:t>
            </a:r>
            <a:r>
              <a:rPr lang="en-US" sz="2600" b="1" dirty="0" smtClean="0"/>
              <a:t>Everybody has a plan </a:t>
            </a:r>
            <a:r>
              <a:rPr lang="en-US" dirty="0" smtClean="0"/>
              <a:t>until they get punched in the mouth“</a:t>
            </a:r>
          </a:p>
          <a:p>
            <a:endParaRPr lang="en-US" dirty="0"/>
          </a:p>
          <a:p>
            <a:r>
              <a:rPr lang="en-US" dirty="0" smtClean="0"/>
              <a:t>			-Mike Tyson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62269" y="1539089"/>
            <a:ext cx="3939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Testing </a:t>
            </a:r>
            <a:r>
              <a:rPr lang="en-US" sz="2000" b="1" dirty="0" smtClean="0"/>
              <a:t>strategies to get your plan…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757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11" y="1457007"/>
            <a:ext cx="2599177" cy="46241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9429" y="1645406"/>
            <a:ext cx="58787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Walmart: $0.25. </a:t>
            </a:r>
          </a:p>
          <a:p>
            <a:endParaRPr lang="en-US" dirty="0" smtClean="0"/>
          </a:p>
          <a:p>
            <a:r>
              <a:rPr lang="en-US" dirty="0" smtClean="0"/>
              <a:t>Whole foods: $0.50. </a:t>
            </a:r>
          </a:p>
          <a:p>
            <a:endParaRPr lang="en-US" dirty="0"/>
          </a:p>
          <a:p>
            <a:r>
              <a:rPr lang="en-US" dirty="0" smtClean="0"/>
              <a:t>Vending machine: $1</a:t>
            </a:r>
          </a:p>
          <a:p>
            <a:endParaRPr lang="en-US" dirty="0" smtClean="0"/>
          </a:p>
          <a:p>
            <a:r>
              <a:rPr lang="en-US" dirty="0" smtClean="0"/>
              <a:t>Bar: $2. </a:t>
            </a:r>
          </a:p>
          <a:p>
            <a:endParaRPr lang="en-US" dirty="0" smtClean="0"/>
          </a:p>
          <a:p>
            <a:r>
              <a:rPr lang="en-US" dirty="0" smtClean="0"/>
              <a:t>Hotel: $3</a:t>
            </a:r>
          </a:p>
          <a:p>
            <a:endParaRPr lang="en-US" dirty="0" smtClean="0"/>
          </a:p>
          <a:p>
            <a:r>
              <a:rPr lang="en-US" dirty="0" smtClean="0"/>
              <a:t>Airport: $5. </a:t>
            </a:r>
          </a:p>
          <a:p>
            <a:endParaRPr lang="en-US" dirty="0"/>
          </a:p>
          <a:p>
            <a:r>
              <a:rPr lang="en-US" dirty="0" err="1" smtClean="0"/>
              <a:t>Bonaroo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smtClean="0"/>
              <a:t>$8</a:t>
            </a:r>
          </a:p>
          <a:p>
            <a:endParaRPr lang="en-US" dirty="0"/>
          </a:p>
          <a:p>
            <a:r>
              <a:rPr lang="en-US" dirty="0" smtClean="0"/>
              <a:t>Taylor Swift Concert: $6,230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8851" y="3504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Pricing seems simple…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845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926" y="35816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Common pricing mistakes to avoid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8366" y="2159065"/>
            <a:ext cx="81121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Underpricing or overpricing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Failing to consider the competition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Failing to consider the value proposition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Failing to adjust prices over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Failing to communicate pricing decisions effectively</a:t>
            </a:r>
          </a:p>
        </p:txBody>
      </p:sp>
    </p:spTree>
    <p:extLst>
      <p:ext uri="{BB962C8B-B14F-4D97-AF65-F5344CB8AC3E}">
        <p14:creationId xmlns:p14="http://schemas.microsoft.com/office/powerpoint/2010/main" val="41142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0032" y="34873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Conclusion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2760" y="1758252"/>
            <a:ext cx="85963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Pricing requires deep knowledge of your product, market, the target customers, the broader ecosystem, and the competition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There is no silver bullet to choose the best </a:t>
            </a:r>
            <a:r>
              <a:rPr lang="en-US" sz="2800" dirty="0" smtClean="0"/>
              <a:t>price, the market will tell you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There are many pricing tactics you could use to optimize your return</a:t>
            </a:r>
          </a:p>
        </p:txBody>
      </p:sp>
    </p:spTree>
    <p:extLst>
      <p:ext uri="{BB962C8B-B14F-4D97-AF65-F5344CB8AC3E}">
        <p14:creationId xmlns:p14="http://schemas.microsoft.com/office/powerpoint/2010/main" val="36216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2079" y="1677495"/>
            <a:ext cx="89478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Books: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"Priceless: The Myth of Fair Value (and How to Take Advantage of It)" by William </a:t>
            </a:r>
            <a:r>
              <a:rPr lang="en-US" dirty="0" err="1" smtClean="0"/>
              <a:t>Poundstone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"The Strategy and Tactics of Pricing: A Guide to Profitable Decision Making" by Thomas Nagle and John Hogan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"Value-Based Pricing: Drive Sales and Boost Your Bottom Line by Creating, Communicating and Capturing Customer Value" by Harry </a:t>
            </a:r>
            <a:r>
              <a:rPr lang="en-US" dirty="0" err="1" smtClean="0"/>
              <a:t>Macdivitt</a:t>
            </a:r>
            <a:r>
              <a:rPr lang="en-US" dirty="0" smtClean="0"/>
              <a:t> and Mike Wilkinson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"Pricing for Profit: How to Develop a Powerful Pricing Strategy for Your Business" by Peter Hill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Online resources: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Harvard Business Review - "The Right Way to Manage Unprofitable Customers" by Andreas </a:t>
            </a:r>
            <a:r>
              <a:rPr lang="en-US" dirty="0" err="1" smtClean="0"/>
              <a:t>Hinterhuber</a:t>
            </a:r>
            <a:r>
              <a:rPr lang="en-US" dirty="0" smtClean="0"/>
              <a:t> and Stephan </a:t>
            </a:r>
            <a:r>
              <a:rPr lang="en-US" dirty="0" err="1" smtClean="0"/>
              <a:t>Liozu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McKinsey &amp; Company - "The Power of Pricing" by Georg Winkler, Scott Keller, and Jim </a:t>
            </a:r>
            <a:r>
              <a:rPr lang="en-US" dirty="0" err="1" smtClean="0"/>
              <a:t>Lattin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Forbes - "The Top 6 Pricing Strategies for Small Businesses" by </a:t>
            </a:r>
            <a:r>
              <a:rPr lang="en-US" dirty="0" err="1" smtClean="0"/>
              <a:t>Hootan</a:t>
            </a:r>
            <a:r>
              <a:rPr lang="en-US" dirty="0" smtClean="0"/>
              <a:t> </a:t>
            </a:r>
            <a:r>
              <a:rPr lang="en-US" dirty="0" err="1" smtClean="0"/>
              <a:t>Shahidi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0032" y="34873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References for more learning</a:t>
            </a:r>
          </a:p>
        </p:txBody>
      </p:sp>
    </p:spTree>
    <p:extLst>
      <p:ext uri="{BB962C8B-B14F-4D97-AF65-F5344CB8AC3E}">
        <p14:creationId xmlns:p14="http://schemas.microsoft.com/office/powerpoint/2010/main" val="4603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8851" y="3504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Introduction</a:t>
            </a:r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6776" y="2828835"/>
            <a:ext cx="5703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are your goals for today?</a:t>
            </a:r>
          </a:p>
          <a:p>
            <a:endParaRPr lang="en-US" sz="2400" b="1" dirty="0"/>
          </a:p>
          <a:p>
            <a:r>
              <a:rPr lang="en-US" sz="2400" b="1" dirty="0" smtClean="0"/>
              <a:t>What pricing challenges do you face today?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358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2361" y="34887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Understanding pricing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5991" y="2073369"/>
            <a:ext cx="81000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Discuss </a:t>
            </a:r>
            <a:r>
              <a:rPr lang="en-US" sz="2400" dirty="0" smtClean="0"/>
              <a:t>pricing and its importance in </a:t>
            </a:r>
            <a:r>
              <a:rPr lang="en-US" sz="2400" dirty="0" smtClean="0"/>
              <a:t>business</a:t>
            </a:r>
          </a:p>
          <a:p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Discuss the role of in pricing decisions in the innovation process</a:t>
            </a:r>
          </a:p>
        </p:txBody>
      </p:sp>
    </p:spTree>
    <p:extLst>
      <p:ext uri="{BB962C8B-B14F-4D97-AF65-F5344CB8AC3E}">
        <p14:creationId xmlns:p14="http://schemas.microsoft.com/office/powerpoint/2010/main" val="14137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296" y="385322"/>
            <a:ext cx="1136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Understanding pricing starts with the source of your innovative design</a:t>
            </a:r>
          </a:p>
        </p:txBody>
      </p:sp>
      <p:sp>
        <p:nvSpPr>
          <p:cNvPr id="6" name="Google Shape;161;p3"/>
          <p:cNvSpPr/>
          <p:nvPr/>
        </p:nvSpPr>
        <p:spPr>
          <a:xfrm>
            <a:off x="3166060" y="3094793"/>
            <a:ext cx="2897436" cy="2835006"/>
          </a:xfrm>
          <a:prstGeom prst="flowChartConnector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62;p3"/>
          <p:cNvSpPr/>
          <p:nvPr/>
        </p:nvSpPr>
        <p:spPr>
          <a:xfrm>
            <a:off x="4132789" y="1519385"/>
            <a:ext cx="2897436" cy="2835006"/>
          </a:xfrm>
          <a:prstGeom prst="flowChartConnector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3;p3"/>
          <p:cNvSpPr/>
          <p:nvPr/>
        </p:nvSpPr>
        <p:spPr>
          <a:xfrm>
            <a:off x="5220708" y="3094793"/>
            <a:ext cx="2897436" cy="2835006"/>
          </a:xfrm>
          <a:prstGeom prst="flowChartConnector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64;p3"/>
          <p:cNvSpPr txBox="1"/>
          <p:nvPr/>
        </p:nvSpPr>
        <p:spPr>
          <a:xfrm>
            <a:off x="4950788" y="2084911"/>
            <a:ext cx="1443211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Feasibility</a:t>
            </a:r>
            <a:endParaRPr/>
          </a:p>
          <a:p>
            <a:pPr algn="ctr"/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we do it? What will it take?</a:t>
            </a:r>
            <a:endParaRPr/>
          </a:p>
        </p:txBody>
      </p:sp>
      <p:sp>
        <p:nvSpPr>
          <p:cNvPr id="10" name="Google Shape;165;p3"/>
          <p:cNvSpPr txBox="1"/>
          <p:nvPr/>
        </p:nvSpPr>
        <p:spPr>
          <a:xfrm>
            <a:off x="3413932" y="4091990"/>
            <a:ext cx="1443211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Desirability</a:t>
            </a:r>
            <a:endParaRPr/>
          </a:p>
          <a:p>
            <a:pPr algn="ctr"/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people want it?  Will they pay for it?</a:t>
            </a:r>
            <a:endParaRPr/>
          </a:p>
        </p:txBody>
      </p:sp>
      <p:sp>
        <p:nvSpPr>
          <p:cNvPr id="11" name="Google Shape;166;p3"/>
          <p:cNvSpPr txBox="1"/>
          <p:nvPr/>
        </p:nvSpPr>
        <p:spPr>
          <a:xfrm>
            <a:off x="6308619" y="4091990"/>
            <a:ext cx="144321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Viability</a:t>
            </a:r>
            <a:endParaRPr/>
          </a:p>
          <a:p>
            <a:pPr algn="ctr"/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financially feasible?</a:t>
            </a:r>
            <a:endParaRPr/>
          </a:p>
          <a:p>
            <a:pPr algn="ctr"/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get it to market?</a:t>
            </a:r>
            <a:endParaRPr/>
          </a:p>
        </p:txBody>
      </p:sp>
      <p:sp>
        <p:nvSpPr>
          <p:cNvPr id="12" name="Google Shape;167;p3"/>
          <p:cNvSpPr txBox="1"/>
          <p:nvPr/>
        </p:nvSpPr>
        <p:spPr>
          <a:xfrm>
            <a:off x="1803093" y="6456060"/>
            <a:ext cx="476663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Change by Design, Tim Brown</a:t>
            </a:r>
            <a:endParaRPr/>
          </a:p>
        </p:txBody>
      </p:sp>
      <p:sp>
        <p:nvSpPr>
          <p:cNvPr id="13" name="Google Shape;168;p3"/>
          <p:cNvSpPr txBox="1"/>
          <p:nvPr/>
        </p:nvSpPr>
        <p:spPr>
          <a:xfrm>
            <a:off x="7605855" y="2434700"/>
            <a:ext cx="1443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  <a:endParaRPr/>
          </a:p>
        </p:txBody>
      </p:sp>
      <p:cxnSp>
        <p:nvCxnSpPr>
          <p:cNvPr id="14" name="Google Shape;169;p3"/>
          <p:cNvCxnSpPr/>
          <p:nvPr/>
        </p:nvCxnSpPr>
        <p:spPr>
          <a:xfrm flipH="1">
            <a:off x="5622821" y="2736659"/>
            <a:ext cx="2129009" cy="1355331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604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/>
          <p:nvPr/>
        </p:nvSpPr>
        <p:spPr>
          <a:xfrm>
            <a:off x="1803093" y="6456060"/>
            <a:ext cx="476663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IDEO.org, Design Thinking, The Lean Startup </a:t>
            </a:r>
            <a:endParaRPr/>
          </a:p>
        </p:txBody>
      </p:sp>
      <p:sp>
        <p:nvSpPr>
          <p:cNvPr id="177" name="Google Shape;177;p4"/>
          <p:cNvSpPr/>
          <p:nvPr/>
        </p:nvSpPr>
        <p:spPr>
          <a:xfrm>
            <a:off x="2757890" y="2779928"/>
            <a:ext cx="1191654" cy="114207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question</a:t>
            </a:r>
            <a:endParaRPr/>
          </a:p>
        </p:txBody>
      </p:sp>
      <p:sp>
        <p:nvSpPr>
          <p:cNvPr id="178" name="Google Shape;178;p4"/>
          <p:cNvSpPr/>
          <p:nvPr/>
        </p:nvSpPr>
        <p:spPr>
          <a:xfrm>
            <a:off x="4076979" y="2778090"/>
            <a:ext cx="1191654" cy="114207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inspiration</a:t>
            </a:r>
            <a:endParaRPr/>
          </a:p>
        </p:txBody>
      </p:sp>
      <p:sp>
        <p:nvSpPr>
          <p:cNvPr id="179" name="Google Shape;179;p4"/>
          <p:cNvSpPr/>
          <p:nvPr/>
        </p:nvSpPr>
        <p:spPr>
          <a:xfrm>
            <a:off x="5396068" y="2778090"/>
            <a:ext cx="1191654" cy="114207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 ideas</a:t>
            </a:r>
            <a:endParaRPr/>
          </a:p>
        </p:txBody>
      </p:sp>
      <p:sp>
        <p:nvSpPr>
          <p:cNvPr id="180" name="Google Shape;180;p4"/>
          <p:cNvSpPr/>
          <p:nvPr/>
        </p:nvSpPr>
        <p:spPr>
          <a:xfrm>
            <a:off x="6715157" y="2778090"/>
            <a:ext cx="1191654" cy="114207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ideas tangible</a:t>
            </a:r>
            <a:endParaRPr/>
          </a:p>
        </p:txBody>
      </p:sp>
      <p:sp>
        <p:nvSpPr>
          <p:cNvPr id="181" name="Google Shape;181;p4"/>
          <p:cNvSpPr/>
          <p:nvPr/>
        </p:nvSpPr>
        <p:spPr>
          <a:xfrm>
            <a:off x="8034246" y="2776252"/>
            <a:ext cx="1191654" cy="114207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to learn</a:t>
            </a:r>
            <a:endParaRPr/>
          </a:p>
        </p:txBody>
      </p:sp>
      <p:sp>
        <p:nvSpPr>
          <p:cNvPr id="182" name="Google Shape;182;p4"/>
          <p:cNvSpPr/>
          <p:nvPr/>
        </p:nvSpPr>
        <p:spPr>
          <a:xfrm>
            <a:off x="9353335" y="2776252"/>
            <a:ext cx="1191654" cy="114207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story </a:t>
            </a:r>
            <a:endParaRPr/>
          </a:p>
          <a:p>
            <a:pPr algn="ctr"/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(and get it to market)</a:t>
            </a:r>
            <a:endParaRPr/>
          </a:p>
        </p:txBody>
      </p:sp>
      <p:sp>
        <p:nvSpPr>
          <p:cNvPr id="183" name="Google Shape;183;p4"/>
          <p:cNvSpPr/>
          <p:nvPr/>
        </p:nvSpPr>
        <p:spPr>
          <a:xfrm>
            <a:off x="2779927" y="1663544"/>
            <a:ext cx="2477693" cy="74065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Empathy</a:t>
            </a:r>
            <a:endParaRPr/>
          </a:p>
        </p:txBody>
      </p:sp>
      <p:sp>
        <p:nvSpPr>
          <p:cNvPr id="184" name="Google Shape;184;p4"/>
          <p:cNvSpPr/>
          <p:nvPr/>
        </p:nvSpPr>
        <p:spPr>
          <a:xfrm>
            <a:off x="5416630" y="1661706"/>
            <a:ext cx="2477693" cy="74065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Ideation</a:t>
            </a:r>
            <a:endParaRPr/>
          </a:p>
        </p:txBody>
      </p:sp>
      <p:sp>
        <p:nvSpPr>
          <p:cNvPr id="185" name="Google Shape;185;p4"/>
          <p:cNvSpPr/>
          <p:nvPr/>
        </p:nvSpPr>
        <p:spPr>
          <a:xfrm>
            <a:off x="8053333" y="1661706"/>
            <a:ext cx="2477693" cy="74065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Experimentation</a:t>
            </a:r>
            <a:endParaRPr/>
          </a:p>
        </p:txBody>
      </p:sp>
      <p:sp>
        <p:nvSpPr>
          <p:cNvPr id="186" name="Google Shape;186;p4"/>
          <p:cNvSpPr/>
          <p:nvPr/>
        </p:nvSpPr>
        <p:spPr>
          <a:xfrm>
            <a:off x="1634169" y="2745636"/>
            <a:ext cx="870332" cy="1180726"/>
          </a:xfrm>
          <a:prstGeom prst="roundRect">
            <a:avLst>
              <a:gd name="adj" fmla="val 16667"/>
            </a:avLst>
          </a:prstGeom>
          <a:solidFill>
            <a:srgbClr val="9A142B"/>
          </a:solidFill>
          <a:ln w="25400" cap="flat" cmpd="sng">
            <a:solidFill>
              <a:srgbClr val="9A14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element</a:t>
            </a:r>
            <a:endParaRPr/>
          </a:p>
        </p:txBody>
      </p:sp>
      <p:sp>
        <p:nvSpPr>
          <p:cNvPr id="187" name="Google Shape;187;p4"/>
          <p:cNvSpPr/>
          <p:nvPr/>
        </p:nvSpPr>
        <p:spPr>
          <a:xfrm>
            <a:off x="1632331" y="4275147"/>
            <a:ext cx="870332" cy="1180726"/>
          </a:xfrm>
          <a:prstGeom prst="roundRect">
            <a:avLst>
              <a:gd name="adj" fmla="val 16667"/>
            </a:avLst>
          </a:prstGeom>
          <a:solidFill>
            <a:srgbClr val="9A142B"/>
          </a:solidFill>
          <a:ln w="25400" cap="flat" cmpd="sng">
            <a:solidFill>
              <a:srgbClr val="9A14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  <a:endParaRPr/>
          </a:p>
        </p:txBody>
      </p:sp>
      <p:sp>
        <p:nvSpPr>
          <p:cNvPr id="188" name="Google Shape;188;p4"/>
          <p:cNvSpPr/>
          <p:nvPr/>
        </p:nvSpPr>
        <p:spPr>
          <a:xfrm>
            <a:off x="1610297" y="1663544"/>
            <a:ext cx="870332" cy="740650"/>
          </a:xfrm>
          <a:prstGeom prst="roundRect">
            <a:avLst>
              <a:gd name="adj" fmla="val 16667"/>
            </a:avLst>
          </a:prstGeom>
          <a:solidFill>
            <a:srgbClr val="9A142B"/>
          </a:solidFill>
          <a:ln w="25400" cap="flat" cmpd="sng">
            <a:solidFill>
              <a:srgbClr val="9A14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Pillars</a:t>
            </a:r>
            <a:endParaRPr/>
          </a:p>
        </p:txBody>
      </p:sp>
      <p:sp>
        <p:nvSpPr>
          <p:cNvPr id="189" name="Google Shape;189;p4"/>
          <p:cNvSpPr/>
          <p:nvPr/>
        </p:nvSpPr>
        <p:spPr>
          <a:xfrm>
            <a:off x="3639239" y="3933020"/>
            <a:ext cx="683046" cy="2209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5003494" y="3942199"/>
            <a:ext cx="683046" cy="2209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6313952" y="3964792"/>
            <a:ext cx="683046" cy="2209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7579607" y="3940361"/>
            <a:ext cx="683046" cy="2209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8890065" y="3962954"/>
            <a:ext cx="683046" cy="2209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"/>
          <p:cNvSpPr/>
          <p:nvPr/>
        </p:nvSpPr>
        <p:spPr>
          <a:xfrm rot="10800000">
            <a:off x="3615367" y="2498990"/>
            <a:ext cx="683046" cy="2209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"/>
          <p:cNvSpPr/>
          <p:nvPr/>
        </p:nvSpPr>
        <p:spPr>
          <a:xfrm rot="10800000">
            <a:off x="4979622" y="2508169"/>
            <a:ext cx="683046" cy="2209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"/>
          <p:cNvSpPr/>
          <p:nvPr/>
        </p:nvSpPr>
        <p:spPr>
          <a:xfrm rot="10800000">
            <a:off x="6290080" y="2530762"/>
            <a:ext cx="683046" cy="2209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/>
          <p:nvPr/>
        </p:nvSpPr>
        <p:spPr>
          <a:xfrm rot="10800000">
            <a:off x="7555735" y="2506331"/>
            <a:ext cx="683046" cy="2209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"/>
          <p:cNvSpPr/>
          <p:nvPr/>
        </p:nvSpPr>
        <p:spPr>
          <a:xfrm rot="10800000">
            <a:off x="8866193" y="2528924"/>
            <a:ext cx="683046" cy="2209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"/>
          <p:cNvSpPr txBox="1"/>
          <p:nvPr/>
        </p:nvSpPr>
        <p:spPr>
          <a:xfrm flipH="1">
            <a:off x="2686456" y="4330317"/>
            <a:ext cx="257116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 trees </a:t>
            </a:r>
            <a:endParaRPr/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segmentation</a:t>
            </a:r>
            <a:endParaRPr/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ecosystem</a:t>
            </a:r>
            <a:endParaRPr/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Empathy maps</a:t>
            </a:r>
            <a:endParaRPr/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Interviewing for insights</a:t>
            </a:r>
            <a:endParaRPr/>
          </a:p>
        </p:txBody>
      </p:sp>
      <p:sp>
        <p:nvSpPr>
          <p:cNvPr id="200" name="Google Shape;200;p4"/>
          <p:cNvSpPr txBox="1"/>
          <p:nvPr/>
        </p:nvSpPr>
        <p:spPr>
          <a:xfrm flipH="1">
            <a:off x="5460874" y="4317462"/>
            <a:ext cx="257116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 </a:t>
            </a:r>
            <a:endParaRPr/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Benchmarking</a:t>
            </a:r>
            <a:endParaRPr/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Hypothesis generation</a:t>
            </a:r>
            <a:endParaRPr/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viable products</a:t>
            </a:r>
            <a:endParaRPr/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mapping</a:t>
            </a:r>
            <a:endParaRPr/>
          </a:p>
        </p:txBody>
      </p:sp>
      <p:sp>
        <p:nvSpPr>
          <p:cNvPr id="201" name="Google Shape;201;p4"/>
          <p:cNvSpPr txBox="1"/>
          <p:nvPr/>
        </p:nvSpPr>
        <p:spPr>
          <a:xfrm flipH="1">
            <a:off x="8136140" y="4304608"/>
            <a:ext cx="25711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Piloting and testing</a:t>
            </a:r>
            <a:endParaRPr/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Pyramid Principle 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509349" y="362664"/>
            <a:ext cx="1136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Pricing is influenced by every step in the design thinking process</a:t>
            </a:r>
          </a:p>
        </p:txBody>
      </p:sp>
    </p:spTree>
    <p:extLst>
      <p:ext uri="{BB962C8B-B14F-4D97-AF65-F5344CB8AC3E}">
        <p14:creationId xmlns:p14="http://schemas.microsoft.com/office/powerpoint/2010/main" val="9099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2636438" y="1732655"/>
            <a:ext cx="4100831" cy="3930732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3958442" y="2978264"/>
            <a:ext cx="2621939" cy="2479285"/>
          </a:xfrm>
          <a:prstGeom prst="ellipse">
            <a:avLst/>
          </a:prstGeom>
          <a:solidFill>
            <a:srgbClr val="7F7F7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"/>
          <p:cNvSpPr/>
          <p:nvPr/>
        </p:nvSpPr>
        <p:spPr>
          <a:xfrm>
            <a:off x="5330557" y="4248182"/>
            <a:ext cx="1033153" cy="973776"/>
          </a:xfrm>
          <a:prstGeom prst="ellipse">
            <a:avLst/>
          </a:prstGeom>
          <a:solidFill>
            <a:srgbClr val="C0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7337080" y="3237793"/>
            <a:ext cx="172077" cy="152400"/>
          </a:xfrm>
          <a:prstGeom prst="ellipse">
            <a:avLst/>
          </a:prstGeom>
          <a:solidFill>
            <a:srgbClr val="BFBFB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7346978" y="3936455"/>
            <a:ext cx="172077" cy="152400"/>
          </a:xfrm>
          <a:prstGeom prst="ellipse">
            <a:avLst/>
          </a:prstGeom>
          <a:solidFill>
            <a:srgbClr val="7F7F7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7823960" y="3144208"/>
            <a:ext cx="22648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Available Market</a:t>
            </a:r>
            <a:endParaRPr/>
          </a:p>
        </p:txBody>
      </p:sp>
      <p:sp>
        <p:nvSpPr>
          <p:cNvPr id="213" name="Google Shape;213;p5"/>
          <p:cNvSpPr txBox="1"/>
          <p:nvPr/>
        </p:nvSpPr>
        <p:spPr>
          <a:xfrm>
            <a:off x="7853548" y="3827989"/>
            <a:ext cx="2456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Served Available Market</a:t>
            </a:r>
            <a:endParaRPr/>
          </a:p>
        </p:txBody>
      </p:sp>
      <p:sp>
        <p:nvSpPr>
          <p:cNvPr id="214" name="Google Shape;214;p5"/>
          <p:cNvSpPr/>
          <p:nvPr/>
        </p:nvSpPr>
        <p:spPr>
          <a:xfrm>
            <a:off x="7349294" y="4658870"/>
            <a:ext cx="172077" cy="152400"/>
          </a:xfrm>
          <a:prstGeom prst="ellipse">
            <a:avLst/>
          </a:prstGeom>
          <a:solidFill>
            <a:srgbClr val="C0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5"/>
          <p:cNvSpPr txBox="1"/>
          <p:nvPr/>
        </p:nvSpPr>
        <p:spPr>
          <a:xfrm>
            <a:off x="7902385" y="4550404"/>
            <a:ext cx="14938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Market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509349" y="362664"/>
            <a:ext cx="1136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To price appropriately, you need to know your target market…</a:t>
            </a:r>
          </a:p>
        </p:txBody>
      </p:sp>
    </p:spTree>
    <p:extLst>
      <p:ext uri="{BB962C8B-B14F-4D97-AF65-F5344CB8AC3E}">
        <p14:creationId xmlns:p14="http://schemas.microsoft.com/office/powerpoint/2010/main" val="42192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1671" y="3607492"/>
            <a:ext cx="760475" cy="980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7"/>
          <p:cNvGrpSpPr/>
          <p:nvPr/>
        </p:nvGrpSpPr>
        <p:grpSpPr>
          <a:xfrm>
            <a:off x="2209539" y="2803491"/>
            <a:ext cx="1996892" cy="2000169"/>
            <a:chOff x="1312069" y="2585598"/>
            <a:chExt cx="1996892" cy="2000169"/>
          </a:xfrm>
        </p:grpSpPr>
        <p:pic>
          <p:nvPicPr>
            <p:cNvPr id="249" name="Google Shape;249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12069" y="3088098"/>
              <a:ext cx="1996892" cy="1497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7"/>
            <p:cNvSpPr txBox="1"/>
            <p:nvPr/>
          </p:nvSpPr>
          <p:spPr>
            <a:xfrm>
              <a:off x="1638520" y="2585598"/>
              <a:ext cx="1025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You, LLC.</a:t>
              </a:r>
              <a:endParaRPr/>
            </a:p>
          </p:txBody>
        </p:sp>
      </p:grpSp>
      <p:pic>
        <p:nvPicPr>
          <p:cNvPr id="251" name="Google Shape;2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1620" y="3305991"/>
            <a:ext cx="1996892" cy="149766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/>
          <p:nvPr/>
        </p:nvSpPr>
        <p:spPr>
          <a:xfrm>
            <a:off x="5101123" y="3954675"/>
            <a:ext cx="821778" cy="3106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6182590" y="2820348"/>
            <a:ext cx="617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/>
          </a:p>
        </p:txBody>
      </p:sp>
      <p:sp>
        <p:nvSpPr>
          <p:cNvPr id="254" name="Google Shape;254;p7"/>
          <p:cNvSpPr txBox="1"/>
          <p:nvPr/>
        </p:nvSpPr>
        <p:spPr>
          <a:xfrm>
            <a:off x="1678235" y="444026"/>
            <a:ext cx="8934680" cy="63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3200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Tool: Consider all players in the customer ecosystem</a:t>
            </a:r>
            <a:endParaRPr/>
          </a:p>
        </p:txBody>
      </p:sp>
      <p:pic>
        <p:nvPicPr>
          <p:cNvPr id="255" name="Google Shape;2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1673" y="3607495"/>
            <a:ext cx="760475" cy="980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7"/>
          <p:cNvGrpSpPr/>
          <p:nvPr/>
        </p:nvGrpSpPr>
        <p:grpSpPr>
          <a:xfrm>
            <a:off x="2209541" y="2803494"/>
            <a:ext cx="1996892" cy="2000169"/>
            <a:chOff x="1312069" y="2585598"/>
            <a:chExt cx="1996892" cy="2000169"/>
          </a:xfrm>
        </p:grpSpPr>
        <p:pic>
          <p:nvPicPr>
            <p:cNvPr id="257" name="Google Shape;257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12069" y="3088098"/>
              <a:ext cx="1996892" cy="1497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7"/>
            <p:cNvSpPr txBox="1"/>
            <p:nvPr/>
          </p:nvSpPr>
          <p:spPr>
            <a:xfrm>
              <a:off x="1638520" y="2585598"/>
              <a:ext cx="1025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You, LLC.</a:t>
              </a:r>
              <a:endParaRPr/>
            </a:p>
          </p:txBody>
        </p:sp>
      </p:grpSp>
      <p:sp>
        <p:nvSpPr>
          <p:cNvPr id="259" name="Google Shape;259;p7"/>
          <p:cNvSpPr txBox="1"/>
          <p:nvPr/>
        </p:nvSpPr>
        <p:spPr>
          <a:xfrm>
            <a:off x="3409157" y="4602870"/>
            <a:ext cx="18321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 Duper</a:t>
            </a:r>
            <a:endParaRPr/>
          </a:p>
          <a:p>
            <a:pPr algn="ctr"/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a Kind Product / Service</a:t>
            </a:r>
            <a:endParaRPr/>
          </a:p>
        </p:txBody>
      </p:sp>
      <p:pic>
        <p:nvPicPr>
          <p:cNvPr id="260" name="Google Shape;26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1622" y="3305994"/>
            <a:ext cx="1996892" cy="149766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7"/>
          <p:cNvSpPr/>
          <p:nvPr/>
        </p:nvSpPr>
        <p:spPr>
          <a:xfrm>
            <a:off x="5101125" y="3954678"/>
            <a:ext cx="821778" cy="3106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" name="Google Shape;262;p7"/>
          <p:cNvGrpSpPr/>
          <p:nvPr/>
        </p:nvGrpSpPr>
        <p:grpSpPr>
          <a:xfrm>
            <a:off x="7245334" y="1606742"/>
            <a:ext cx="2681448" cy="1566085"/>
            <a:chOff x="6347862" y="1388846"/>
            <a:chExt cx="2681448" cy="1566085"/>
          </a:xfrm>
        </p:grpSpPr>
        <p:pic>
          <p:nvPicPr>
            <p:cNvPr id="263" name="Google Shape;263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71983" y="1388846"/>
              <a:ext cx="1789015" cy="13417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7"/>
            <p:cNvSpPr txBox="1"/>
            <p:nvPr/>
          </p:nvSpPr>
          <p:spPr>
            <a:xfrm>
              <a:off x="7892686" y="1781595"/>
              <a:ext cx="11366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Influencer</a:t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 rot="-2775335">
              <a:off x="6247108" y="2409962"/>
              <a:ext cx="1080885" cy="182727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7"/>
          <p:cNvGrpSpPr/>
          <p:nvPr/>
        </p:nvGrpSpPr>
        <p:grpSpPr>
          <a:xfrm>
            <a:off x="7319112" y="2948503"/>
            <a:ext cx="2730847" cy="1241795"/>
            <a:chOff x="6421639" y="2730607"/>
            <a:chExt cx="2730847" cy="1241795"/>
          </a:xfrm>
        </p:grpSpPr>
        <p:grpSp>
          <p:nvGrpSpPr>
            <p:cNvPr id="267" name="Google Shape;267;p7"/>
            <p:cNvGrpSpPr/>
            <p:nvPr/>
          </p:nvGrpSpPr>
          <p:grpSpPr>
            <a:xfrm>
              <a:off x="6421639" y="2730607"/>
              <a:ext cx="1855195" cy="1241795"/>
              <a:chOff x="6421639" y="2730607"/>
              <a:chExt cx="1855195" cy="1241795"/>
            </a:xfrm>
          </p:grpSpPr>
          <p:pic>
            <p:nvPicPr>
              <p:cNvPr id="268" name="Google Shape;268;p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035039" y="2730607"/>
                <a:ext cx="1241795" cy="12417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9" name="Google Shape;269;p7"/>
              <p:cNvSpPr/>
              <p:nvPr/>
            </p:nvSpPr>
            <p:spPr>
              <a:xfrm rot="-1081131">
                <a:off x="6436132" y="3381705"/>
                <a:ext cx="641103" cy="195353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0" name="Google Shape;270;p7"/>
            <p:cNvSpPr txBox="1"/>
            <p:nvPr/>
          </p:nvSpPr>
          <p:spPr>
            <a:xfrm>
              <a:off x="7586770" y="3479382"/>
              <a:ext cx="1565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Recommender</a:t>
              </a:r>
              <a:endParaRPr/>
            </a:p>
          </p:txBody>
        </p:sp>
      </p:grpSp>
      <p:grpSp>
        <p:nvGrpSpPr>
          <p:cNvPr id="271" name="Google Shape;271;p7"/>
          <p:cNvGrpSpPr/>
          <p:nvPr/>
        </p:nvGrpSpPr>
        <p:grpSpPr>
          <a:xfrm>
            <a:off x="7003613" y="4375080"/>
            <a:ext cx="2794144" cy="1346355"/>
            <a:chOff x="6106141" y="4157184"/>
            <a:chExt cx="2794144" cy="1346355"/>
          </a:xfrm>
        </p:grpSpPr>
        <p:pic>
          <p:nvPicPr>
            <p:cNvPr id="272" name="Google Shape;272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977245" y="4157184"/>
              <a:ext cx="825879" cy="1346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7"/>
            <p:cNvSpPr txBox="1"/>
            <p:nvPr/>
          </p:nvSpPr>
          <p:spPr>
            <a:xfrm>
              <a:off x="7921907" y="4369900"/>
              <a:ext cx="9783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Decision </a:t>
              </a:r>
              <a:endParaRPr/>
            </a:p>
            <a:p>
              <a:pPr algn="ctr"/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Maker</a:t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 rot="-9301456">
              <a:off x="6106344" y="4316643"/>
              <a:ext cx="794495" cy="17692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7"/>
          <p:cNvGrpSpPr/>
          <p:nvPr/>
        </p:nvGrpSpPr>
        <p:grpSpPr>
          <a:xfrm>
            <a:off x="5238207" y="4932274"/>
            <a:ext cx="2984385" cy="1781593"/>
            <a:chOff x="4340734" y="4714378"/>
            <a:chExt cx="2984385" cy="1781593"/>
          </a:xfrm>
        </p:grpSpPr>
        <p:pic>
          <p:nvPicPr>
            <p:cNvPr id="276" name="Google Shape;276;p7"/>
            <p:cNvPicPr preferRelativeResize="0"/>
            <p:nvPr/>
          </p:nvPicPr>
          <p:blipFill rotWithShape="1">
            <a:blip r:embed="rId8">
              <a:alphaModFix/>
            </a:blip>
            <a:srcRect b="8532"/>
            <a:stretch/>
          </p:blipFill>
          <p:spPr>
            <a:xfrm>
              <a:off x="5481217" y="5206159"/>
              <a:ext cx="1330761" cy="1289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7"/>
            <p:cNvSpPr/>
            <p:nvPr/>
          </p:nvSpPr>
          <p:spPr>
            <a:xfrm rot="-2089490">
              <a:off x="6631134" y="5197496"/>
              <a:ext cx="383700" cy="19146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 rot="1390050">
              <a:off x="4315998" y="4983150"/>
              <a:ext cx="1399350" cy="16108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7"/>
            <p:cNvSpPr txBox="1"/>
            <p:nvPr/>
          </p:nvSpPr>
          <p:spPr>
            <a:xfrm>
              <a:off x="6610823" y="5849640"/>
              <a:ext cx="7142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Payer</a:t>
              </a:r>
              <a:endParaRPr/>
            </a:p>
          </p:txBody>
        </p:sp>
      </p:grpSp>
      <p:grpSp>
        <p:nvGrpSpPr>
          <p:cNvPr id="280" name="Google Shape;280;p7"/>
          <p:cNvGrpSpPr/>
          <p:nvPr/>
        </p:nvGrpSpPr>
        <p:grpSpPr>
          <a:xfrm>
            <a:off x="5082878" y="1606742"/>
            <a:ext cx="2007127" cy="1268785"/>
            <a:chOff x="4185405" y="1388846"/>
            <a:chExt cx="2007127" cy="1268785"/>
          </a:xfrm>
        </p:grpSpPr>
        <p:pic>
          <p:nvPicPr>
            <p:cNvPr id="281" name="Google Shape;281;p7"/>
            <p:cNvPicPr preferRelativeResize="0"/>
            <p:nvPr/>
          </p:nvPicPr>
          <p:blipFill rotWithShape="1">
            <a:blip r:embed="rId9">
              <a:alphaModFix/>
            </a:blip>
            <a:srcRect t="7550" b="4613"/>
            <a:stretch/>
          </p:blipFill>
          <p:spPr>
            <a:xfrm>
              <a:off x="4185405" y="1388846"/>
              <a:ext cx="1092879" cy="12687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7"/>
            <p:cNvSpPr txBox="1"/>
            <p:nvPr/>
          </p:nvSpPr>
          <p:spPr>
            <a:xfrm>
              <a:off x="5158588" y="1616929"/>
              <a:ext cx="10339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endParaRPr/>
            </a:p>
            <a:p>
              <a:pPr algn="ctr"/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Saboteur </a:t>
              </a:r>
              <a:endParaRPr/>
            </a:p>
          </p:txBody>
        </p:sp>
      </p:grpSp>
      <p:sp>
        <p:nvSpPr>
          <p:cNvPr id="283" name="Google Shape;283;p7"/>
          <p:cNvSpPr txBox="1"/>
          <p:nvPr/>
        </p:nvSpPr>
        <p:spPr>
          <a:xfrm>
            <a:off x="6182592" y="2820351"/>
            <a:ext cx="617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509349" y="362664"/>
            <a:ext cx="1136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…and the influence of other stakeholders in the decision/buying process</a:t>
            </a:r>
          </a:p>
        </p:txBody>
      </p:sp>
    </p:spTree>
    <p:extLst>
      <p:ext uri="{BB962C8B-B14F-4D97-AF65-F5344CB8AC3E}">
        <p14:creationId xmlns:p14="http://schemas.microsoft.com/office/powerpoint/2010/main" val="406948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 txBox="1"/>
          <p:nvPr/>
        </p:nvSpPr>
        <p:spPr>
          <a:xfrm>
            <a:off x="1918120" y="6350181"/>
            <a:ext cx="35663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Business Model Generation</a:t>
            </a:r>
            <a:endParaRPr/>
          </a:p>
        </p:txBody>
      </p:sp>
      <p:sp>
        <p:nvSpPr>
          <p:cNvPr id="290" name="Google Shape;290;p8"/>
          <p:cNvSpPr txBox="1"/>
          <p:nvPr/>
        </p:nvSpPr>
        <p:spPr>
          <a:xfrm>
            <a:off x="1678236" y="200043"/>
            <a:ext cx="898976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Tool: Empathy maps help build customer archetypes of behavior and environment</a:t>
            </a:r>
            <a:endParaRPr dirty="0"/>
          </a:p>
        </p:txBody>
      </p:sp>
      <p:pic>
        <p:nvPicPr>
          <p:cNvPr id="291" name="Google Shape;291;p8"/>
          <p:cNvPicPr preferRelativeResize="0"/>
          <p:nvPr/>
        </p:nvPicPr>
        <p:blipFill rotWithShape="1">
          <a:blip r:embed="rId3">
            <a:alphaModFix/>
          </a:blip>
          <a:srcRect l="5554" t="20644" r="5555" b="9443"/>
          <a:stretch/>
        </p:blipFill>
        <p:spPr>
          <a:xfrm>
            <a:off x="2318937" y="1499173"/>
            <a:ext cx="7523563" cy="44379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09349" y="362664"/>
            <a:ext cx="1136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You have to know your customer archetype and what creates value</a:t>
            </a:r>
          </a:p>
        </p:txBody>
      </p:sp>
    </p:spTree>
    <p:extLst>
      <p:ext uri="{BB962C8B-B14F-4D97-AF65-F5344CB8AC3E}">
        <p14:creationId xmlns:p14="http://schemas.microsoft.com/office/powerpoint/2010/main" val="1678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1656</Words>
  <Application>Microsoft Office PowerPoint</Application>
  <PresentationFormat>Custom</PresentationFormat>
  <Paragraphs>320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</dc:creator>
  <cp:lastModifiedBy>Jeff</cp:lastModifiedBy>
  <cp:revision>15</cp:revision>
  <dcterms:created xsi:type="dcterms:W3CDTF">2023-04-22T03:27:43Z</dcterms:created>
  <dcterms:modified xsi:type="dcterms:W3CDTF">2023-04-22T14:51:07Z</dcterms:modified>
</cp:coreProperties>
</file>