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307" r:id="rId7"/>
    <p:sldId id="320" r:id="rId8"/>
    <p:sldId id="321" r:id="rId9"/>
    <p:sldId id="322" r:id="rId10"/>
    <p:sldId id="309" r:id="rId11"/>
    <p:sldId id="311" r:id="rId12"/>
    <p:sldId id="312" r:id="rId13"/>
    <p:sldId id="313" r:id="rId14"/>
    <p:sldId id="314" r:id="rId15"/>
    <p:sldId id="316" r:id="rId16"/>
    <p:sldId id="317" r:id="rId17"/>
    <p:sldId id="319" r:id="rId18"/>
    <p:sldId id="318" r:id="rId1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C0919-CA11-4AD5-A50E-DBEE648795F4}" v="19" dt="2022-10-21T14:40:24.3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3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6:50.2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2089 239,'-30'-13,"-1"2,-55-13,20 7,-437-113,411 113,-1 4,-1 4,-145 5,200 6,0 1,0 3,-47 11,69-11,-1-1,1 2,0 1,1 0,-1 1,2 0,-1 1,1 1,-15 15,-66 59,-40 41,115-104,1 1,0 2,2 0,-15 28,10-10,2 1,2 0,-20 73,31-87,1 1,2 0,1-1,2 2,0-1,6 51,-2-72,0 0,0 0,1-1,1 0,0 1,0-1,1 0,0-1,0 1,1-1,0 0,0 0,1-1,0 0,15 12,7 2,1-1,1-1,38 16,3-3,1-3,2-3,0-4,2-3,0-3,83 6,480 3,-610-25,95 0,264-2,-5-31,-330 24,-1-2,-1-2,86-34,-108 33,0 0,-1-2,-1-1,-1-2,0 0,-1-2,29-30,-38 33,0-2,0 0,-2-1,24-44,-32 51,-1 1,0-1,-1-1,-1 1,-1-1,0 1,0-1,-2 0,1-30,-3 42,1-1,-1 1,0-1,0 1,0 0,-1-1,1 1,-1 0,1 0,-1 0,0 0,0 0,-1 0,1 0,0 1,-1-1,0 1,0 0,1 0,-1 0,0 0,-6-2,-7-3,1 0,-2 2,-24-7,26 9,-134-30,0 6,-2 7,0 7,-258 9,365 5,0 2,0 2,-82 19,99-14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6:56.17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1810 226,'-26'-2,"1"-1,0-2,-1 0,-33-12,2 1,13 5,-401-95,325 84,-213-13,308 34,-58-2,-108 10,182-6,0 1,1-1,0 2,0-1,-1 1,1 1,1-1,-1 1,1 1,-1-1,1 1,0 1,1-1,-7 8,-5 7,2 1,0 1,-15 26,-25 34,43-65,-1-1,0 2,-14 24,25-35,-1 0,1 0,1 0,-1 0,1 1,1-1,-1 1,1-1,0 1,1 11,-1-12,1 1,0 0,1-1,0 1,0-1,0 1,1-1,0 0,1 0,-1 0,2 0,-1 0,1 0,-1-1,2 0,-1 0,7 8,105 95,-42-40,-62-59,0-1,1 0,0-1,0 0,1-1,0 0,0-1,1-1,-1 0,30 5,9-2,92 3,-143-11,36 0,0-1,-1-2,1-2,51-13,142-53,-176 52,100-31,204-75,-333 114,0 1,0 2,35-7,-45 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00.98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2021 566,'-11'-10,"-1"0,0 1,-25-14,5 3,-366-227,284 185,-197-79,279 131,1 1,-2 1,1 2,-1 1,1 2,-49 1,36 3,1 3,0 2,0 1,-50 16,48-8,1 1,0 3,2 1,-76 49,103-57,0 0,1 2,0-1,1 2,-19 25,-51 87,80-121,-4 9,0 1,1 0,1 0,0 1,1-1,1 1,1 1,0-1,1 0,1 1,0-1,2 1,0-1,1 1,0-1,2 0,0 0,1 0,1 0,8 18,-5-15,1-1,1 0,0 0,1-1,1-1,1 0,0-1,1 0,1-1,0-1,1-1,1 0,0-1,1-1,39 18,-23-18,0-1,0-2,0-1,59 3,148-8,-185-3,768-62,-595 38,-181 20,184-23,-194 21,1-2,-2-2,65-26,-99 36,-1-1,1 1,-1-1,0 0,1 0,-1-1,0 1,0-1,-1 1,1-1,0 0,-1 0,1 0,-1 0,0 0,0-1,-1 1,3-5,-4 5,0 0,1 1,-1-1,-1 0,1 0,0 1,-1-1,1 0,-1 1,0-1,0 1,0-1,0 1,0-1,0 1,-1-1,1 1,-1 0,0 0,0 0,1 0,-1 0,-1 0,1 1,-4-4,-7-3,0 0,0 1,0 0,-1 1,-15-5,-76-18,71 20,1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06.33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2002 120,'-10'-10,"0"1,0 0,-1 1,1 0,-2 1,1 0,-1 1,0 0,-1 1,-17-5,8 4,-1 2,0 0,0 2,-1 1,-25 1,-230-8,75-1,154 8,-389 2,417 1,0 1,0 0,1 2,0 1,0 0,0 2,1 0,0 2,0 0,1 1,-24 19,-8 8,3 4,-70 76,86-85,1 2,2 1,2 1,2 1,1 2,-28 62,49-94,0-1,1 1,-1 0,2 0,-1 0,1 1,1-1,-1 0,1 0,1 1,-1-1,4 15,-2-19,-1 0,1 0,0 0,0 0,1 0,-1 0,1-1,-1 1,1-1,0 1,1-1,-1 0,0 0,1-1,0 1,-1-1,1 0,0 0,0 0,1 0,-1-1,0 1,1-1,-1 0,5 0,24 3,0-2,58-3,-31-1,1066-2,-903 4,-190 0,1-2,-1-2,1-1,58-17,-85 20,0-2,0 1,-1-1,1 0,-1 0,0-1,0 1,0-1,0-1,-1 1,0-1,0 0,6-11,1-4,0 0,-2 0,8-25,-10 25,-1-1,-2 1,0-1,-1 0,-1-1,-2 1,0-26,-1 45,0 0,0 0,-1-1,1 1,-1 0,0 0,0 0,0 0,0 0,-1 0,1 1,-1-1,0 0,1 1,-1-1,0 1,-1-1,1 1,0 0,-1 0,-3-2,-2 0,0 0,-1 1,1 1,-1-1,1 1,-11-1,10 2,0 0,0-1,0-1,0 0,1 0,-16-8,1-5,2-2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11.20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1774 214,'-1'-2,"0"0,0 1,0-1,0 1,-1 0,1-1,0 1,0 0,-1 0,1 0,-1 0,1 0,-1 0,-1-1,-5-3,-19-14,-1 2,0 0,-2 2,0 1,0 1,-2 2,1 1,-36-6,-35-1,-130-5,187 19,-23-2,17-1,0 3,0 2,0 2,-54 9,65-2,1 1,-68 25,85-25,1 1,0 1,0 1,1 1,1 0,-20 19,0 3,12-13,2 1,-28 35,33-35,2 1,0 1,2 0,-24 52,20-30,3 2,-17 72,31-105,0 0,1 0,1 0,1 1,0-1,1 0,0 0,2 0,0 0,0 0,2 0,6 15,-6-21,1-1,0 0,0 1,1-2,1 1,-1-1,1 0,1-1,-1 0,1 0,0-1,1 0,0-1,0 0,0 0,20 5,4 1,1-2,0-2,70 5,369-6,-409-7,287-22,-274 12,-1-3,113-37,-152 39,-2-1,1-2,52-32,-39 20,98-41,6-1,-132 58,-1-2,-1 0,0-1,33-31,-45 35,0 0,0-1,-1 0,-1 0,0 0,0-1,-1 0,0 0,-1 0,-1-1,0 1,0-1,-2 0,1 0,-2 0,1 0,-2 1,-2-19,2 24,-1-1,0 0,-1 1,1 0,-1-1,-1 1,1 0,-1 1,-1-1,1 1,-1-1,0 1,0 1,-1-1,0 1,0 0,0 0,-1 1,1 0,-11-5,-3-2,-1 2,0 0,-1 2,0 0,-42-7,-32 4,-2 3,-106 8,153 0,-316 20,291-11,1 3,-132 40,139-25,50-18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18.14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1532 224,'0'-3,"-1"0,0 0,0 1,0-1,-1 0,1 0,-1 1,1-1,-1 1,0 0,0-1,0 1,-3-2,1-1,-11-11,-1 0,0 2,-2 0,1 0,-2 2,1 0,-2 1,0 1,-25-9,15 9,0 2,0 1,-1 1,0 1,-62 0,12 4,0 3,0 4,-121 25,167-23,1 1,0 2,-52 24,43-13,1 2,-63 48,85-56,0 1,2 1,0 0,1 2,1 0,-22 36,17-22,10-16,0 0,0 1,-12 34,21-49,1 0,0 1,0-1,0 1,0-1,0 1,1-1,0 1,0-1,0 1,1 0,0-1,0 1,0-1,0 1,0-1,1 0,0 0,0 1,0-1,1-1,4 8,0-5,0 0,1-1,0 0,0 0,0-1,0 0,1 0,12 4,3 1,41 16,2-3,71 13,142 13,-156-34,1-5,243-16,-262-7,-2-4,0-5,116-42,-213 63,0-1,-1 1,1-1,-1 0,1-1,-1 1,0-1,7-6,-12 8,1 0,0 0,-1 0,1 0,-1 0,0 0,1 0,-1-1,0 1,0-1,-1 1,1-1,-1 1,1-1,-1 1,0-1,1 1,-1-1,-1 1,1-1,0 1,-1-1,1 1,-1-1,0 1,-1-4,-2-4,-1-1,-1 1,0 0,0 1,-1 0,0 0,-1 0,-10-9,-74-59,44 43,-2 1,0 3,-2 3,-1 1,-2 3,0 2,-82-19,116 36,1 1,-1 2,1 0,-30 2,30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22.70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2639 142,'-39'-2,"1"-2,-65-14,40 6,5 2,-337-55,-9 35,-331 32,698 0,1 1,-1 1,0 2,-65 21,-134 64,228-87,-31 13,-65 38,93-48,1 0,0 0,0 1,0 1,1 0,1 0,0 1,0 0,1 0,-11 19,15-22,-10 19,1 0,-10 38,19-54,1 0,0 1,1-1,0 0,1 0,0 0,1 1,0-1,0 0,5 14,-2-7,1-1,1 0,1 0,0 0,1-1,1 0,0-1,1 0,0 0,1-1,1-1,0 0,1 0,19 13,26 14,1-3,3-3,99 39,203 52,-362-123,446 113,-358-98,1-5,0-3,99-5,-132-9,0-3,0-2,78-25,-24 6,487-136,-585 161,-1 2,-1-1,1-1,-1 0,16-9,-25 12,0 0,0-1,-1 1,1 0,0-1,-1 1,0-1,0 0,0 0,0 0,0 0,0 0,-1 0,0 0,1-1,-1 1,0 0,-1-1,1 1,-1-1,1-3,-1-8,-1 1,-1-1,0 1,-1 0,0-1,-1 1,-1 1,0-1,-1 1,0 0,-11-16,-4-3,-2 0,-1 2,-28-28,15 22,-1 1,-73-50,-99-41,124 82,-154-56,175 79,-1 2,-1 3,-82-8,116 22,-66 5,48 0,29-2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3:47:29.295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1806 281,'-40'-20,"-1"0,0 3,-44-12,21 7,-76-26,-1 7,-220-35,326 72,0 2,1 1,-1 1,0 3,0 0,1 3,-46 12,29-3,1 3,0 2,1 2,-47 29,75-38,0 0,0 1,2 2,0 0,1 0,0 2,1 1,1 0,1 0,1 2,1 0,1 0,0 1,-16 47,26-60,-1 0,1-1,1 1,0 0,0 0,1 0,0 0,1 0,0 0,0 0,1 0,0-1,6 17,-3-14,0 0,1-1,1 0,0 0,0 0,1-1,0 0,1-1,11 10,9 3,1-1,1-2,0-1,1-2,68 23,13-4,1-4,222 27,239-28,-556-29,7 1,0-2,-1 0,41-9,-60 9,0 0,0-1,0 0,0-1,0 1,0-1,0 0,-1-1,1 1,-1-1,0 0,0-1,-1 1,1-1,-1 0,0 0,0 0,-1 0,5-8,5-17,-1-1,-2 0,0-1,-3 1,0-2,-2 1,1-60,-6 80,0 0,-1-1,-1 1,0 0,-1 0,-6-17,7 23,-1 0,0 0,0 1,0-1,-1 1,0 0,0 0,0 0,-1 1,1-1,-1 1,0 0,0 0,-7-3,-11-6,-18-11,-2 2,0 1,-1 3,-56-16,23 19,47 10,0-2,-34-11,48 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2488" y="274320"/>
            <a:ext cx="1915668" cy="496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2488" y="274320"/>
            <a:ext cx="1915668" cy="4968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9412" y="0"/>
            <a:ext cx="1689100" cy="1240790"/>
          </a:xfrm>
          <a:custGeom>
            <a:avLst/>
            <a:gdLst/>
            <a:ahLst/>
            <a:cxnLst/>
            <a:rect l="l" t="t" r="r" b="b"/>
            <a:pathLst>
              <a:path w="1689100" h="1240790">
                <a:moveTo>
                  <a:pt x="1688592" y="0"/>
                </a:moveTo>
                <a:lnTo>
                  <a:pt x="0" y="0"/>
                </a:lnTo>
                <a:lnTo>
                  <a:pt x="0" y="1240536"/>
                </a:lnTo>
                <a:lnTo>
                  <a:pt x="1688592" y="1240536"/>
                </a:lnTo>
                <a:lnTo>
                  <a:pt x="1688592" y="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312" y="198120"/>
            <a:ext cx="236854" cy="151765"/>
          </a:xfrm>
          <a:custGeom>
            <a:avLst/>
            <a:gdLst/>
            <a:ahLst/>
            <a:cxnLst/>
            <a:rect l="l" t="t" r="r" b="b"/>
            <a:pathLst>
              <a:path w="236855" h="151765">
                <a:moveTo>
                  <a:pt x="236347" y="0"/>
                </a:moveTo>
                <a:lnTo>
                  <a:pt x="0" y="151383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34568" y="198120"/>
            <a:ext cx="236854" cy="151765"/>
          </a:xfrm>
          <a:custGeom>
            <a:avLst/>
            <a:gdLst/>
            <a:ahLst/>
            <a:cxnLst/>
            <a:rect l="l" t="t" r="r" b="b"/>
            <a:pathLst>
              <a:path w="236855" h="151765">
                <a:moveTo>
                  <a:pt x="236347" y="151383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2956-34EA-3B43-9550-353ABC9ED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2081456"/>
            <a:ext cx="6858000" cy="551016"/>
          </a:xfrm>
        </p:spPr>
        <p:txBody>
          <a:bodyPr anchor="b"/>
          <a:lstStyle>
            <a:lvl1pPr algn="ctr">
              <a:defRPr sz="358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C738A-7B92-A040-9A66-A8D9EBBFB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01529"/>
            <a:ext cx="6858000" cy="220364"/>
          </a:xfrm>
        </p:spPr>
        <p:txBody>
          <a:bodyPr/>
          <a:lstStyle>
            <a:lvl1pPr marL="0" indent="0" algn="ctr">
              <a:buNone/>
              <a:defRPr sz="1432"/>
            </a:lvl1pPr>
            <a:lvl2pPr marL="272824" indent="0" algn="ctr">
              <a:buNone/>
              <a:defRPr sz="1193"/>
            </a:lvl2pPr>
            <a:lvl3pPr marL="545649" indent="0" algn="ctr">
              <a:buNone/>
              <a:defRPr sz="1074"/>
            </a:lvl3pPr>
            <a:lvl4pPr marL="818473" indent="0" algn="ctr">
              <a:buNone/>
              <a:defRPr sz="955"/>
            </a:lvl4pPr>
            <a:lvl5pPr marL="1091297" indent="0" algn="ctr">
              <a:buNone/>
              <a:defRPr sz="955"/>
            </a:lvl5pPr>
            <a:lvl6pPr marL="1364122" indent="0" algn="ctr">
              <a:buNone/>
              <a:defRPr sz="955"/>
            </a:lvl6pPr>
            <a:lvl7pPr marL="1636946" indent="0" algn="ctr">
              <a:buNone/>
              <a:defRPr sz="955"/>
            </a:lvl7pPr>
            <a:lvl8pPr marL="1909770" indent="0" algn="ctr">
              <a:buNone/>
              <a:defRPr sz="955"/>
            </a:lvl8pPr>
            <a:lvl9pPr marL="2182595" indent="0" algn="ctr">
              <a:buNone/>
              <a:defRPr sz="95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C7C1C-4CCA-A74C-AA65-F323537D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53E3EB24-240F-574A-B42A-B6C98330E268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B7299-003A-B941-AC89-35600AF2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6992A-7230-404E-AD6C-3D5BF1AA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1B192815-4B6B-9344-B5F2-A0EEF63F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2488" y="274320"/>
            <a:ext cx="1915668" cy="49682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74320"/>
            <a:ext cx="6464935" cy="993775"/>
          </a:xfrm>
          <a:custGeom>
            <a:avLst/>
            <a:gdLst/>
            <a:ahLst/>
            <a:cxnLst/>
            <a:rect l="l" t="t" r="r" b="b"/>
            <a:pathLst>
              <a:path w="6464935" h="993775">
                <a:moveTo>
                  <a:pt x="6464808" y="0"/>
                </a:moveTo>
                <a:lnTo>
                  <a:pt x="0" y="0"/>
                </a:lnTo>
                <a:lnTo>
                  <a:pt x="0" y="993648"/>
                </a:lnTo>
                <a:lnTo>
                  <a:pt x="6464808" y="993648"/>
                </a:lnTo>
                <a:lnTo>
                  <a:pt x="6464808" y="0"/>
                </a:lnTo>
                <a:close/>
              </a:path>
            </a:pathLst>
          </a:custGeom>
          <a:solidFill>
            <a:srgbClr val="00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8224" y="509015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0" y="0"/>
                </a:moveTo>
                <a:lnTo>
                  <a:pt x="259448" y="259461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8224" y="769620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448" y="0"/>
                </a:moveTo>
                <a:lnTo>
                  <a:pt x="0" y="25946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68224" y="509015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0" y="0"/>
                </a:moveTo>
                <a:lnTo>
                  <a:pt x="259448" y="259461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68224" y="769620"/>
            <a:ext cx="259715" cy="259715"/>
          </a:xfrm>
          <a:custGeom>
            <a:avLst/>
            <a:gdLst/>
            <a:ahLst/>
            <a:cxnLst/>
            <a:rect l="l" t="t" r="r" b="b"/>
            <a:pathLst>
              <a:path w="259715" h="259715">
                <a:moveTo>
                  <a:pt x="259448" y="0"/>
                </a:moveTo>
                <a:lnTo>
                  <a:pt x="0" y="25946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794080"/>
            <a:ext cx="5520055" cy="37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8714" y="2243988"/>
            <a:ext cx="4571365" cy="264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mailto:maria.almeida@oksbd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mailto:maria.almeida@oksbd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0.png"/><Relationship Id="rId1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icserver.org/highway-signs2/b/bank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"/>
            <a:ext cx="9144000" cy="5138362"/>
          </a:xfrm>
          <a:prstGeom prst="rect">
            <a:avLst/>
          </a:prstGeom>
        </p:spPr>
      </p:pic>
      <p:pic>
        <p:nvPicPr>
          <p:cNvPr id="10" name="Picture 2" descr="https://ucaa74de027a7282ad59f5c6bce8.previews.dropboxusercontent.com/p/thumb/AAYJwT19S9daIdnp3FxeotOMLvXFaqsMzq3roRAzs_qCV-ietyY4iDZvY79hpSC3y7Gi0Xijpy_yt7nzjbf7GctLIrEjdfPMytIcamCf6hiWZSBoFq5ZbugxP5G6XfK01q3fy3BQIqMQ0bimewjOHMMVUWgnHa8U_SLjYMoF8lNtLdC9hx9LgQlZrriOS4ZWkVHVP0hrQNAXeep4M0nfd2cSbOADo43VY5bebrbIbkTHsjfASh2XL7isLhkMRwEGTD8x6FYh7PZcgnTEw_Xa2ArGO7VixZA9WFttdWlMrcdu1Jc_FXeWXQrdUIkTQpbmo0e5GlV5t1fdkzUbXkVrMF9breudD_LBr2E6qqXLPG0eU8zYY_aB7yvN1HO73AiiTqmTNf8EOmLmy_c0QxPRuMb0FIq03fE2ZP_WSh02Ef376lp8y1m9IfFKJQbFD8xyM_MjHeozPbwcr0EJbTBzcEZylKUq965faIH4Nhc6iN9-ZysDsY2Nk649ASzc3SoAquVitGqpJnyS0ko7yPiKRDzofJOa-HnnaddwwH69-fX_RwBhpJsOZhjMrudlsO6_Yo1qrxCWb5xISCMhlCb3vbif/p.jpeg?fv_content=true&amp;size_mode=5">
            <a:extLst>
              <a:ext uri="{FF2B5EF4-FFF2-40B4-BE49-F238E27FC236}">
                <a16:creationId xmlns:a16="http://schemas.microsoft.com/office/drawing/2014/main" id="{EC8C809F-210E-F24D-88FA-7E7AA030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19" y="927898"/>
            <a:ext cx="3054163" cy="15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3291F1F-AA4D-E643-AD63-FF0FF3DB7DB6}"/>
              </a:ext>
            </a:extLst>
          </p:cNvPr>
          <p:cNvSpPr txBox="1">
            <a:spLocks/>
          </p:cNvSpPr>
          <p:nvPr/>
        </p:nvSpPr>
        <p:spPr>
          <a:xfrm>
            <a:off x="2319502" y="3182079"/>
            <a:ext cx="4504997" cy="778105"/>
          </a:xfrm>
          <a:prstGeom prst="rect">
            <a:avLst/>
          </a:prstGeom>
        </p:spPr>
        <p:txBody>
          <a:bodyPr vert="horz" wrap="square" lIns="54566" tIns="27283" rIns="54566" bIns="27283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26" b="1" dirty="0">
                <a:solidFill>
                  <a:srgbClr val="DC2B53"/>
                </a:solidFill>
                <a:latin typeface="Arial Black" charset="0"/>
                <a:ea typeface="Arial Black" charset="0"/>
                <a:cs typeface="Arial Black" charset="0"/>
              </a:rPr>
              <a:t>Oklahoma Small Business Development Centers</a:t>
            </a:r>
          </a:p>
        </p:txBody>
      </p:sp>
    </p:spTree>
    <p:extLst>
      <p:ext uri="{BB962C8B-B14F-4D97-AF65-F5344CB8AC3E}">
        <p14:creationId xmlns:p14="http://schemas.microsoft.com/office/powerpoint/2010/main" val="407513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BUSINESS PLAN CHECKLIST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2971800" y="1352550"/>
            <a:ext cx="35052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1.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COVER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SHEET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2.</a:t>
            </a:r>
            <a:r>
              <a:rPr spc="-20" dirty="0">
                <a:latin typeface="Calibri"/>
                <a:cs typeface="Calibri"/>
              </a:rPr>
              <a:t> TABLE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CONTENTS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3.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EXECUTIVE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SUMMARY</a:t>
            </a:r>
            <a:endParaRPr dirty="0">
              <a:latin typeface="Calibri"/>
              <a:cs typeface="Calibri"/>
            </a:endParaRPr>
          </a:p>
          <a:p>
            <a:pPr marL="298450" marR="221615" indent="-2984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4.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DESCRIPTION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OF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THE </a:t>
            </a:r>
            <a:r>
              <a:rPr spc="-10" dirty="0">
                <a:latin typeface="Calibri"/>
                <a:cs typeface="Calibri"/>
              </a:rPr>
              <a:t>BUSINESS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5.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MARKET</a:t>
            </a:r>
            <a:r>
              <a:rPr spc="-10" dirty="0">
                <a:latin typeface="Calibri"/>
                <a:cs typeface="Calibri"/>
              </a:rPr>
              <a:t> ANALYSIS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6.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OPERATING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PLAN</a:t>
            </a:r>
            <a:endParaRPr dirty="0">
              <a:latin typeface="Calibri"/>
              <a:cs typeface="Calibri"/>
            </a:endParaRPr>
          </a:p>
          <a:p>
            <a:pPr marL="298450" marR="508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7.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MARKETING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SALES PLAN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8.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FINANCIAL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PLAN</a:t>
            </a:r>
            <a:endParaRPr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>
                <a:latin typeface="Calibri"/>
                <a:cs typeface="Calibri"/>
              </a:rPr>
              <a:t>9.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APPENDIXES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27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THE EXECUTIVE SUMMARY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381000" y="1352550"/>
            <a:ext cx="6096000" cy="3123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It should</a:t>
            </a:r>
            <a:r>
              <a:rPr lang="en-US" sz="1800" spc="4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be</a:t>
            </a:r>
            <a:r>
              <a:rPr lang="en-US" sz="1800" spc="4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written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last.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It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is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</a:t>
            </a:r>
            <a:r>
              <a:rPr lang="en-US" sz="1800" spc="1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overview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(no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more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than</a:t>
            </a:r>
            <a:r>
              <a:rPr lang="en-US" sz="1800" spc="13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one</a:t>
            </a:r>
            <a:r>
              <a:rPr lang="en-US" sz="1800" spc="1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page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long)</a:t>
            </a:r>
            <a:r>
              <a:rPr lang="en-US" sz="1800" spc="2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of</a:t>
            </a:r>
            <a:r>
              <a:rPr lang="en-US" sz="1800" spc="459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3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business</a:t>
            </a:r>
            <a:r>
              <a:rPr lang="en-US" sz="1800" spc="2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including</a:t>
            </a:r>
            <a:r>
              <a:rPr lang="en-US" sz="1800" spc="3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2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problem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</a:t>
            </a:r>
            <a:r>
              <a:rPr lang="en-US" sz="1800" spc="4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think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aim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to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solve,</a:t>
            </a:r>
            <a:r>
              <a:rPr lang="en-US" sz="1800" spc="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why</a:t>
            </a:r>
            <a:r>
              <a:rPr lang="en-US" sz="1800" spc="6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solution</a:t>
            </a:r>
            <a:r>
              <a:rPr lang="en-US" sz="1800" spc="6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is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different,</a:t>
            </a:r>
            <a:r>
              <a:rPr lang="en-US" sz="1800" spc="1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1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ideal</a:t>
            </a:r>
            <a:r>
              <a:rPr lang="en-US" sz="1800" spc="11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customer,</a:t>
            </a:r>
            <a:r>
              <a:rPr lang="en-US" sz="1800" spc="1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10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11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expected results.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solidFill>
                  <a:srgbClr val="2A2828"/>
                </a:solidFill>
                <a:latin typeface="Garamond"/>
                <a:cs typeface="Garamond"/>
              </a:rPr>
              <a:t>I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nclude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one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or</a:t>
            </a:r>
            <a:r>
              <a:rPr lang="en-US" sz="1800" spc="-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two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 reasons</a:t>
            </a:r>
            <a:r>
              <a:rPr lang="en-US" sz="1800" spc="-3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why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this</a:t>
            </a:r>
            <a:r>
              <a:rPr lang="en-US" sz="1800" spc="-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business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will succeed.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This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snapshot</a:t>
            </a:r>
            <a:r>
              <a:rPr lang="en-US" sz="1800" spc="4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paragraph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is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particularly</a:t>
            </a:r>
            <a:r>
              <a:rPr lang="en-US" sz="1800" spc="6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useful</a:t>
            </a:r>
            <a:r>
              <a:rPr lang="en-US" sz="1800" spc="7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for</a:t>
            </a:r>
            <a:r>
              <a:rPr lang="en-US" sz="1800" spc="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50" dirty="0">
                <a:solidFill>
                  <a:srgbClr val="2A2828"/>
                </a:solidFill>
                <a:latin typeface="Garamond"/>
                <a:cs typeface="Garamond"/>
              </a:rPr>
              <a:t>a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banker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so</a:t>
            </a:r>
            <a:r>
              <a:rPr lang="en-US" sz="1800" spc="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that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he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or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she</a:t>
            </a:r>
            <a:r>
              <a:rPr lang="en-US" sz="1800" spc="1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knows</a:t>
            </a:r>
            <a:r>
              <a:rPr lang="en-US" sz="1800" spc="1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1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amount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of</a:t>
            </a:r>
            <a:r>
              <a:rPr lang="en-US" sz="1800" spc="2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the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loan</a:t>
            </a:r>
            <a:r>
              <a:rPr lang="en-US" sz="1800" spc="33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3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can</a:t>
            </a:r>
            <a:r>
              <a:rPr lang="en-US" sz="1800" spc="3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read</a:t>
            </a:r>
            <a:r>
              <a:rPr lang="en-US" sz="1800" spc="3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3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request</a:t>
            </a:r>
            <a:r>
              <a:rPr lang="en-US" sz="1800" spc="34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in</a:t>
            </a:r>
            <a:r>
              <a:rPr lang="en-US" sz="1800" spc="3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</a:t>
            </a:r>
            <a:r>
              <a:rPr lang="en-US" sz="1800" spc="35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appropriate context.</a:t>
            </a:r>
            <a:endParaRPr lang="en-US" sz="1800" dirty="0">
              <a:latin typeface="Garamond"/>
              <a:cs typeface="Garamond"/>
            </a:endParaRPr>
          </a:p>
          <a:p>
            <a:pPr marL="12700" algn="just">
              <a:spcBef>
                <a:spcPts val="100"/>
              </a:spcBef>
              <a:tabLst>
                <a:tab pos="298450" algn="l"/>
              </a:tabLst>
            </a:pPr>
            <a:endParaRPr lang="en-US" sz="180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97BD3-745F-C32C-75CF-6294FFBFB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29" y="1809750"/>
            <a:ext cx="184115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0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DESCRIPTION OF THE</a:t>
            </a: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 BUSINESS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284223" y="1123950"/>
            <a:ext cx="609600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OVERVIEW: a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brief</a:t>
            </a:r>
            <a:r>
              <a:rPr lang="en-US" sz="1800" spc="2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summary</a:t>
            </a:r>
            <a:r>
              <a:rPr lang="en-US" sz="1800" spc="114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of</a:t>
            </a:r>
            <a:r>
              <a:rPr lang="en-US" sz="1800" spc="2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27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business,</a:t>
            </a:r>
            <a:r>
              <a:rPr lang="en-US" sz="1800" spc="280" dirty="0">
                <a:solidFill>
                  <a:srgbClr val="2A2828"/>
                </a:solidFill>
                <a:latin typeface="Garamond"/>
                <a:cs typeface="Garamond"/>
              </a:rPr>
              <a:t> 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what</a:t>
            </a:r>
            <a:r>
              <a:rPr lang="en-US" sz="1800" spc="27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it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uniquely</a:t>
            </a:r>
            <a:r>
              <a:rPr lang="en-US" sz="1800" spc="4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delivers,</a:t>
            </a:r>
            <a:r>
              <a:rPr lang="en-US" sz="1800" spc="4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how</a:t>
            </a:r>
            <a:r>
              <a:rPr lang="en-US" sz="1800" spc="4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</a:t>
            </a:r>
            <a:r>
              <a:rPr lang="en-US" sz="1800" spc="4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got</a:t>
            </a:r>
            <a:r>
              <a:rPr lang="en-US" sz="1800" spc="42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started,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your</a:t>
            </a:r>
            <a:r>
              <a:rPr lang="en-US" sz="1800" spc="2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mission</a:t>
            </a:r>
            <a:r>
              <a:rPr lang="en-US" sz="1800" spc="2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2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goals,</a:t>
            </a:r>
            <a:r>
              <a:rPr lang="en-US" sz="1800" spc="22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the</a:t>
            </a:r>
            <a:r>
              <a:rPr lang="en-US" sz="1800" spc="21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management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team,</a:t>
            </a:r>
            <a:r>
              <a:rPr lang="en-US" spc="3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legal</a:t>
            </a:r>
            <a:r>
              <a:rPr lang="en-US" sz="1800" spc="39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structure</a:t>
            </a:r>
            <a:r>
              <a:rPr lang="en-US" sz="1800" spc="39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40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10" dirty="0">
                <a:solidFill>
                  <a:srgbClr val="2A2828"/>
                </a:solidFill>
                <a:latin typeface="Garamond"/>
                <a:cs typeface="Garamond"/>
              </a:rPr>
              <a:t>ownership,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and</a:t>
            </a:r>
            <a:r>
              <a:rPr lang="en-US" sz="1800" spc="3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information</a:t>
            </a:r>
            <a:r>
              <a:rPr lang="en-US" sz="1800" spc="355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about</a:t>
            </a:r>
            <a:r>
              <a:rPr lang="en-US" sz="1800" spc="37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locations</a:t>
            </a:r>
            <a:r>
              <a:rPr lang="en-US" sz="1800" spc="360" dirty="0">
                <a:solidFill>
                  <a:srgbClr val="2A2828"/>
                </a:solidFill>
                <a:latin typeface="Garamond"/>
                <a:cs typeface="Garamond"/>
              </a:rPr>
              <a:t> </a:t>
            </a:r>
            <a:r>
              <a:rPr lang="en-US" sz="1800" spc="-25" dirty="0">
                <a:solidFill>
                  <a:srgbClr val="2A2828"/>
                </a:solidFill>
                <a:latin typeface="Garamond"/>
                <a:cs typeface="Garamond"/>
              </a:rPr>
              <a:t>or </a:t>
            </a:r>
            <a:r>
              <a:rPr lang="en-US" sz="1800" dirty="0">
                <a:solidFill>
                  <a:srgbClr val="2A2828"/>
                </a:solidFill>
                <a:latin typeface="Garamond"/>
                <a:cs typeface="Garamond"/>
              </a:rPr>
              <a:t>facilities.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PRODUCT OR SERVICE </a:t>
            </a:r>
            <a:r>
              <a:rPr lang="en-US" spc="-20" dirty="0">
                <a:solidFill>
                  <a:srgbClr val="2A2828"/>
                </a:solidFill>
                <a:latin typeface="Garamond"/>
                <a:cs typeface="Garamond"/>
              </a:rPr>
              <a:t>DESCRIPTION: What problem are you trying to solve with your product or service?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spc="-20" dirty="0">
                <a:solidFill>
                  <a:srgbClr val="2A2828"/>
                </a:solidFill>
                <a:latin typeface="Garamond"/>
                <a:cs typeface="Garamond"/>
              </a:rPr>
              <a:t>OPPORTUNITY: How do you see the market for your solution with your product or service? </a:t>
            </a:r>
            <a:r>
              <a:rPr lang="en-US" spc="-20" dirty="0">
                <a:solidFill>
                  <a:srgbClr val="2A2828"/>
                </a:solidFill>
                <a:latin typeface="Garamond"/>
                <a:cs typeface="Garamond"/>
              </a:rPr>
              <a:t>What is the market and who are the participants?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pc="-20" dirty="0">
                <a:solidFill>
                  <a:srgbClr val="2A2828"/>
                </a:solidFill>
                <a:latin typeface="Garamond"/>
                <a:cs typeface="Garamond"/>
              </a:rPr>
              <a:t>PRICING: How much will you charge for your product/ service? What is your gross margin projection? Why your pricing will be attractive to your target market?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sz="1800" spc="-20" dirty="0">
              <a:solidFill>
                <a:srgbClr val="2A2828"/>
              </a:solidFill>
              <a:latin typeface="Garamond"/>
              <a:cs typeface="Garamond"/>
            </a:endParaRPr>
          </a:p>
          <a:p>
            <a:pPr marL="12700" algn="just">
              <a:spcBef>
                <a:spcPts val="100"/>
              </a:spcBef>
              <a:tabLst>
                <a:tab pos="298450" algn="l"/>
              </a:tabLst>
            </a:pPr>
            <a:endParaRPr lang="en-US" sz="180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FCE9E-0E9A-4EF2-1A90-C78D8C65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90" y="2038350"/>
            <a:ext cx="2316681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M</a:t>
            </a: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ARKET ANALYSIS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381000" y="1352550"/>
            <a:ext cx="6096000" cy="2305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latin typeface="Garamond"/>
                <a:cs typeface="Garamond"/>
              </a:rPr>
              <a:t>How</a:t>
            </a:r>
            <a:r>
              <a:rPr lang="en-US" sz="1800" spc="65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well</a:t>
            </a:r>
            <a:r>
              <a:rPr lang="en-US" sz="1800" spc="55" dirty="0">
                <a:latin typeface="Garamond"/>
                <a:cs typeface="Garamond"/>
              </a:rPr>
              <a:t> </a:t>
            </a:r>
            <a:r>
              <a:rPr lang="en-US" spc="55" dirty="0">
                <a:latin typeface="Garamond"/>
                <a:cs typeface="Garamond"/>
              </a:rPr>
              <a:t>do </a:t>
            </a:r>
            <a:r>
              <a:rPr lang="en-US" sz="1800" dirty="0">
                <a:latin typeface="Garamond"/>
                <a:cs typeface="Garamond"/>
              </a:rPr>
              <a:t>you</a:t>
            </a:r>
            <a:r>
              <a:rPr lang="en-US" sz="1800" spc="55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know</a:t>
            </a:r>
            <a:r>
              <a:rPr lang="en-US" sz="1800" spc="60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your</a:t>
            </a:r>
            <a:r>
              <a:rPr lang="en-US" sz="1800" spc="70" dirty="0">
                <a:latin typeface="Garamond"/>
                <a:cs typeface="Garamond"/>
              </a:rPr>
              <a:t> </a:t>
            </a:r>
            <a:r>
              <a:rPr lang="en-US" sz="1800" spc="-10" dirty="0">
                <a:latin typeface="Garamond"/>
                <a:cs typeface="Garamond"/>
              </a:rPr>
              <a:t>market </a:t>
            </a:r>
            <a:r>
              <a:rPr lang="en-US" sz="1800" dirty="0">
                <a:latin typeface="Garamond"/>
                <a:cs typeface="Garamond"/>
              </a:rPr>
              <a:t>and</a:t>
            </a:r>
            <a:r>
              <a:rPr lang="en-US" sz="1800" spc="254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is</a:t>
            </a:r>
            <a:r>
              <a:rPr lang="en-US" sz="1800" spc="254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big</a:t>
            </a:r>
            <a:r>
              <a:rPr lang="en-US" sz="1800" spc="260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enough</a:t>
            </a:r>
            <a:r>
              <a:rPr lang="en-US" sz="1800" spc="260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to</a:t>
            </a:r>
            <a:r>
              <a:rPr lang="en-US" sz="1800" spc="254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support</a:t>
            </a:r>
            <a:r>
              <a:rPr lang="en-US" sz="1800" spc="254" dirty="0">
                <a:latin typeface="Garamond"/>
                <a:cs typeface="Garamond"/>
              </a:rPr>
              <a:t> </a:t>
            </a:r>
            <a:r>
              <a:rPr lang="en-US" sz="1800" dirty="0">
                <a:latin typeface="Garamond"/>
                <a:cs typeface="Garamond"/>
              </a:rPr>
              <a:t>your</a:t>
            </a:r>
            <a:r>
              <a:rPr lang="en-US" sz="1800" spc="260" dirty="0">
                <a:latin typeface="Garamond"/>
                <a:cs typeface="Garamond"/>
              </a:rPr>
              <a:t> </a:t>
            </a:r>
            <a:r>
              <a:rPr lang="en-US" sz="1800" spc="-10" dirty="0">
                <a:latin typeface="Garamond"/>
                <a:cs typeface="Garamond"/>
              </a:rPr>
              <a:t>business </a:t>
            </a:r>
            <a:r>
              <a:rPr lang="en-US" sz="1800" dirty="0">
                <a:latin typeface="Garamond"/>
                <a:cs typeface="Garamond"/>
              </a:rPr>
              <a:t>objectives?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Garamond"/>
              </a:rPr>
              <a:t>Overview of the industry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latin typeface="Garamond"/>
                <a:cs typeface="Garamond"/>
              </a:rPr>
              <a:t>Narrow down from the industry to your ideal customer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Garamond"/>
              </a:rPr>
              <a:t>Target market characteristics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sz="1800" dirty="0">
                <a:latin typeface="Garamond"/>
                <a:cs typeface="Garamond"/>
              </a:rPr>
              <a:t>SWOT Analysis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Garamond"/>
              </a:rPr>
              <a:t>Competition Analysis</a:t>
            </a:r>
            <a:endParaRPr lang="en-US" sz="180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177DB-96BB-3ED0-977A-8831D473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11455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8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OPERATING PLAN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381000" y="1352550"/>
            <a:ext cx="6096000" cy="2898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How does your business work?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Management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Key employees and organization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Procedures to manufacture and </a:t>
            </a:r>
          </a:p>
          <a:p>
            <a:pPr marL="1270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      deliver products/ services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Payment methods and pricing plans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Technology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Key customers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Key suppliers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Facilities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50BB4-03AC-74CD-A9F6-5E62C78BC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59751"/>
            <a:ext cx="3713545" cy="30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MARKETING AND SALES PLAN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F9275FCD-8A26-C43B-3E3C-1AA5211C8B2D}"/>
              </a:ext>
            </a:extLst>
          </p:cNvPr>
          <p:cNvSpPr txBox="1"/>
          <p:nvPr/>
        </p:nvSpPr>
        <p:spPr>
          <a:xfrm>
            <a:off x="381000" y="1352550"/>
            <a:ext cx="6096000" cy="3236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Promoting your business (generating leads, bringing traffic to your website, etc.) is one of the most important functions of any business.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Key messages (branding)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Marketing activities: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Media advertising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Direct mail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Telephone 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Seminars/ conferences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Joint advertising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Word of mouth</a:t>
            </a:r>
          </a:p>
          <a:p>
            <a:pPr marL="298450" lvl="6" indent="-285750" algn="l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  <a:tabLst>
                <a:tab pos="298450" algn="l"/>
              </a:tabLst>
            </a:pPr>
            <a:r>
              <a:rPr lang="en-US" sz="1600" i="1" dirty="0">
                <a:latin typeface="Garamond"/>
                <a:cs typeface="Calibri"/>
              </a:rPr>
              <a:t>Digital marketing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9B84E-DFA6-F340-0D7D-0ECC51E28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93072"/>
            <a:ext cx="3657600" cy="23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Arial Black"/>
                <a:cs typeface="Arial Black"/>
              </a:rPr>
              <a:t>FINANCIAL PLAN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3E836970-03CD-10A1-B817-968F6A67C680}"/>
              </a:ext>
            </a:extLst>
          </p:cNvPr>
          <p:cNvSpPr txBox="1"/>
          <p:nvPr/>
        </p:nvSpPr>
        <p:spPr>
          <a:xfrm>
            <a:off x="311777" y="799410"/>
            <a:ext cx="6096000" cy="4573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Is where all the business plan comes together.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Sales forecast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Business expenses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Projected start-up budget: ongoing and one-time cost items that you need to open the business. </a:t>
            </a:r>
          </a:p>
          <a:p>
            <a:pPr marL="1270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     IMPORTANT: cushion for working capital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Projected cash flow: shows the expected amount of “cash” that will come into the business along with the money that will go out as expenses. I cannot be negative.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Projected profit and loss: shows the projected sales, cost of goods sold, gross profit, recurring expenses, and net income in a period of time (12 months).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Projected balance sheet: assets = liabilities + equity</a:t>
            </a: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dirty="0">
                <a:latin typeface="Garamond"/>
                <a:cs typeface="Calibri"/>
              </a:rPr>
              <a:t>DO NOT FORGET YOUR ASSUMPTIONS</a:t>
            </a:r>
          </a:p>
          <a:p>
            <a:pPr marL="1270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tabLst>
                <a:tab pos="298450" algn="l"/>
              </a:tabLst>
            </a:pPr>
            <a:endParaRPr lang="en-US" dirty="0">
              <a:latin typeface="Garamond"/>
              <a:cs typeface="Calibri"/>
            </a:endParaRPr>
          </a:p>
          <a:p>
            <a:pPr marL="298450" indent="-285750" algn="just">
              <a:spcBef>
                <a:spcPts val="1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tabLst>
                <a:tab pos="298450" algn="l"/>
              </a:tabLst>
            </a:pPr>
            <a:endParaRPr lang="en-US" dirty="0">
              <a:latin typeface="Garamond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050EF-462A-3C01-FF57-D8E9DEB2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76" y="2419350"/>
            <a:ext cx="2043447" cy="140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0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7162" y="485776"/>
            <a:ext cx="85296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Q&amp;A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8F4B4-1E82-CB23-82EE-C557DC67E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123950"/>
            <a:ext cx="3032761" cy="31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"/>
            <a:ext cx="9144000" cy="5138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E25C1-DFF4-DC44-8951-873C8F860B40}"/>
              </a:ext>
            </a:extLst>
          </p:cNvPr>
          <p:cNvSpPr txBox="1"/>
          <p:nvPr/>
        </p:nvSpPr>
        <p:spPr>
          <a:xfrm>
            <a:off x="2400836" y="1672118"/>
            <a:ext cx="4342329" cy="349025"/>
          </a:xfrm>
          <a:prstGeom prst="rect">
            <a:avLst/>
          </a:prstGeom>
          <a:noFill/>
        </p:spPr>
        <p:txBody>
          <a:bodyPr wrap="square" lIns="54566" tIns="27283" rIns="54566" bIns="27283" rtlCol="0" anchor="t">
            <a:spAutoFit/>
          </a:bodyPr>
          <a:lstStyle/>
          <a:p>
            <a:endParaRPr lang="en-US" sz="1910" b="1" u="sng">
              <a:solidFill>
                <a:srgbClr val="002D62"/>
              </a:solidFill>
              <a:latin typeface="Calibri" panose="020F0502020204030204" pitchFamily="34" charset="0"/>
              <a:ea typeface="Chaparral Pro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6B92-CFFF-4640-81CB-278D86D8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27" y="3593013"/>
            <a:ext cx="1157688" cy="638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5BE817-CEBE-1E67-8F07-20D6C7742C80}"/>
              </a:ext>
            </a:extLst>
          </p:cNvPr>
          <p:cNvSpPr txBox="1"/>
          <p:nvPr/>
        </p:nvSpPr>
        <p:spPr>
          <a:xfrm>
            <a:off x="1828800" y="1167803"/>
            <a:ext cx="4520823" cy="24540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566" tIns="27283" rIns="54566" bIns="2728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32" b="1" dirty="0" err="1">
                <a:latin typeface="Cambria"/>
                <a:ea typeface="Cambria"/>
                <a:cs typeface="Segoe UI"/>
              </a:rPr>
              <a:t>Jessee</a:t>
            </a:r>
            <a:r>
              <a:rPr lang="en-US" sz="1732" b="1" dirty="0">
                <a:latin typeface="Cambria"/>
                <a:ea typeface="Cambria"/>
                <a:cs typeface="Segoe UI"/>
              </a:rPr>
              <a:t> Paxton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Business Advisor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Oklahoma Small Business Development Center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Greenwood Women’s Business Center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102 N. Greenwood Avenue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s-419" sz="1732" b="1" dirty="0">
                <a:latin typeface="Cambria"/>
                <a:ea typeface="Cambria"/>
                <a:cs typeface="Segoe UI"/>
              </a:rPr>
              <a:t>2nd </a:t>
            </a:r>
            <a:r>
              <a:rPr lang="es-419" sz="1732" b="1" dirty="0" err="1">
                <a:latin typeface="Cambria"/>
                <a:ea typeface="Cambria"/>
                <a:cs typeface="Segoe UI"/>
              </a:rPr>
              <a:t>Floor</a:t>
            </a:r>
            <a:r>
              <a:rPr lang="es-419" sz="1732" b="1" dirty="0">
                <a:latin typeface="Cambria"/>
                <a:ea typeface="Cambria"/>
                <a:cs typeface="Segoe UI"/>
              </a:rPr>
              <a:t> – </a:t>
            </a:r>
            <a:r>
              <a:rPr lang="es-419" sz="1732" b="1" dirty="0" err="1">
                <a:latin typeface="Cambria"/>
                <a:ea typeface="Cambria"/>
                <a:cs typeface="Segoe UI"/>
              </a:rPr>
              <a:t>Room</a:t>
            </a:r>
            <a:r>
              <a:rPr lang="es-419" sz="1732" b="1" dirty="0">
                <a:latin typeface="Cambria"/>
                <a:ea typeface="Cambria"/>
                <a:cs typeface="Segoe UI"/>
              </a:rPr>
              <a:t> 204, Tulsa, OK </a:t>
            </a:r>
            <a:r>
              <a:rPr lang="en-US" sz="1732" b="1" dirty="0">
                <a:latin typeface="Cambria"/>
                <a:ea typeface="Cambria"/>
                <a:cs typeface="Segoe UI"/>
              </a:rPr>
              <a:t>74120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s-419" sz="1732" b="1" dirty="0">
                <a:latin typeface="Cambria"/>
                <a:ea typeface="Cambria"/>
                <a:cs typeface="Segoe UI"/>
              </a:rPr>
              <a:t>(918) 376-0433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s-419" sz="1732" dirty="0">
                <a:solidFill>
                  <a:srgbClr val="0563C1"/>
                </a:solidFill>
                <a:latin typeface="Cambria"/>
                <a:ea typeface="Cambria"/>
                <a:cs typeface="Segoe UI"/>
                <a:hlinkClick r:id="rId4"/>
              </a:rPr>
              <a:t>Jessee.Paxton@oksbdc.org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C0E9D97-11CB-40CA-9C97-A5F099A9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3705557"/>
            <a:ext cx="413830" cy="5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FEAAF91-C7EF-D994-090B-A56492223234}"/>
              </a:ext>
            </a:extLst>
          </p:cNvPr>
          <p:cNvSpPr txBox="1"/>
          <p:nvPr/>
        </p:nvSpPr>
        <p:spPr>
          <a:xfrm>
            <a:off x="157162" y="485776"/>
            <a:ext cx="85296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THANK YOU!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4948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9"/>
            <a:ext cx="9144000" cy="5138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E25C1-DFF4-DC44-8951-873C8F860B40}"/>
              </a:ext>
            </a:extLst>
          </p:cNvPr>
          <p:cNvSpPr txBox="1"/>
          <p:nvPr/>
        </p:nvSpPr>
        <p:spPr>
          <a:xfrm>
            <a:off x="2400836" y="1672118"/>
            <a:ext cx="4342329" cy="349025"/>
          </a:xfrm>
          <a:prstGeom prst="rect">
            <a:avLst/>
          </a:prstGeom>
          <a:noFill/>
        </p:spPr>
        <p:txBody>
          <a:bodyPr wrap="square" lIns="54566" tIns="27283" rIns="54566" bIns="27283" rtlCol="0" anchor="t">
            <a:spAutoFit/>
          </a:bodyPr>
          <a:lstStyle/>
          <a:p>
            <a:endParaRPr lang="en-US" sz="1910" b="1" u="sng">
              <a:solidFill>
                <a:srgbClr val="002D62"/>
              </a:solidFill>
              <a:latin typeface="Calibri" panose="020F0502020204030204" pitchFamily="34" charset="0"/>
              <a:ea typeface="Chaparral Pro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6B92-CFFF-4640-81CB-278D86D8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27" y="3593013"/>
            <a:ext cx="1157688" cy="638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5BE817-CEBE-1E67-8F07-20D6C7742C80}"/>
              </a:ext>
            </a:extLst>
          </p:cNvPr>
          <p:cNvSpPr txBox="1"/>
          <p:nvPr/>
        </p:nvSpPr>
        <p:spPr>
          <a:xfrm>
            <a:off x="1676400" y="1123950"/>
            <a:ext cx="5401614" cy="21874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566" tIns="27283" rIns="54566" bIns="2728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32" b="1" dirty="0" err="1">
                <a:latin typeface="Cambria"/>
                <a:ea typeface="Cambria"/>
                <a:cs typeface="Segoe UI"/>
              </a:rPr>
              <a:t>Jessee</a:t>
            </a:r>
            <a:r>
              <a:rPr lang="en-US" sz="1732" b="1" dirty="0">
                <a:latin typeface="Cambria"/>
                <a:ea typeface="Cambria"/>
                <a:cs typeface="Segoe UI"/>
              </a:rPr>
              <a:t> Paxton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Business Advisor</a:t>
            </a:r>
            <a:r>
              <a:rPr lang="en-US" sz="1732" dirty="0">
                <a:latin typeface="Cambria"/>
                <a:ea typeface="Cambria"/>
                <a:cs typeface="Segoe UI"/>
              </a:rPr>
              <a:t>​</a:t>
            </a: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Oklahoma Small Business Development Center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Greenwood Women’s Business Center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n-US" sz="1732" b="1" dirty="0">
                <a:latin typeface="Cambria"/>
                <a:ea typeface="Cambria"/>
                <a:cs typeface="Segoe UI"/>
              </a:rPr>
              <a:t>102 N. Greenwood Avenue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s-419" sz="1732" b="1" dirty="0">
                <a:latin typeface="Cambria"/>
                <a:ea typeface="Cambria"/>
                <a:cs typeface="Segoe UI"/>
              </a:rPr>
              <a:t>2nd </a:t>
            </a:r>
            <a:r>
              <a:rPr lang="es-419" sz="1732" b="1" dirty="0" err="1">
                <a:latin typeface="Cambria"/>
                <a:ea typeface="Cambria"/>
                <a:cs typeface="Segoe UI"/>
              </a:rPr>
              <a:t>Floor</a:t>
            </a:r>
            <a:r>
              <a:rPr lang="es-419" sz="1732" b="1" dirty="0">
                <a:latin typeface="Cambria"/>
                <a:ea typeface="Cambria"/>
                <a:cs typeface="Segoe UI"/>
              </a:rPr>
              <a:t> – </a:t>
            </a:r>
            <a:r>
              <a:rPr lang="es-419" sz="1732" b="1" dirty="0" err="1">
                <a:latin typeface="Cambria"/>
                <a:ea typeface="Cambria"/>
                <a:cs typeface="Segoe UI"/>
              </a:rPr>
              <a:t>Room</a:t>
            </a:r>
            <a:r>
              <a:rPr lang="es-419" sz="1732" b="1" dirty="0">
                <a:latin typeface="Cambria"/>
                <a:ea typeface="Cambria"/>
                <a:cs typeface="Segoe UI"/>
              </a:rPr>
              <a:t> 204, Tulsa, OK </a:t>
            </a:r>
            <a:r>
              <a:rPr lang="en-US" sz="1732" b="1" dirty="0">
                <a:latin typeface="Cambria"/>
                <a:ea typeface="Cambria"/>
                <a:cs typeface="Segoe UI"/>
              </a:rPr>
              <a:t>74120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s-419" sz="1732" b="1" dirty="0">
                <a:latin typeface="Cambria"/>
                <a:ea typeface="Cambria"/>
                <a:cs typeface="Segoe UI"/>
              </a:rPr>
              <a:t>(918) 376-0433</a:t>
            </a:r>
            <a:endParaRPr lang="en-US" sz="1732" dirty="0">
              <a:latin typeface="Cambria"/>
              <a:ea typeface="Cambria"/>
              <a:cs typeface="Segoe UI"/>
            </a:endParaRPr>
          </a:p>
          <a:p>
            <a:r>
              <a:rPr lang="es-419" sz="1732" dirty="0">
                <a:solidFill>
                  <a:srgbClr val="0563C1"/>
                </a:solidFill>
                <a:latin typeface="Cambria"/>
                <a:ea typeface="Cambria"/>
                <a:cs typeface="Segoe UI"/>
                <a:hlinkClick r:id="rId4"/>
              </a:rPr>
              <a:t>Jessee.Paxton@oksbdc.org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2C0E9D97-11CB-40CA-9C97-A5F099A9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3705557"/>
            <a:ext cx="413830" cy="5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" y="1"/>
            <a:ext cx="9145745" cy="5205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7878ED-5BA9-9243-B5F8-51D754259131}"/>
              </a:ext>
            </a:extLst>
          </p:cNvPr>
          <p:cNvSpPr txBox="1"/>
          <p:nvPr/>
        </p:nvSpPr>
        <p:spPr>
          <a:xfrm>
            <a:off x="3216690" y="1117077"/>
            <a:ext cx="2710620" cy="58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2" b="1">
                <a:solidFill>
                  <a:srgbClr val="D11242"/>
                </a:solidFill>
                <a:latin typeface="Arial" panose="020B0604020202020204" pitchFamily="34" charset="0"/>
                <a:ea typeface="Chaparral Pro" charset="0"/>
                <a:cs typeface="Arial" panose="020B0604020202020204" pitchFamily="34" charset="0"/>
              </a:rPr>
              <a:t>What We Do!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E25C1-DFF4-DC44-8951-873C8F860B40}"/>
              </a:ext>
            </a:extLst>
          </p:cNvPr>
          <p:cNvSpPr txBox="1"/>
          <p:nvPr/>
        </p:nvSpPr>
        <p:spPr>
          <a:xfrm>
            <a:off x="2400836" y="1672118"/>
            <a:ext cx="4342329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10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The </a:t>
            </a:r>
            <a:r>
              <a:rPr lang="en-US" sz="1910">
                <a:solidFill>
                  <a:srgbClr val="D1124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SBDC</a:t>
            </a:r>
            <a:r>
              <a:rPr lang="en-US" sz="1910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 provides confidential, high quality, </a:t>
            </a:r>
            <a:r>
              <a:rPr lang="en-US" sz="1910" b="1" u="sng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no-cost entrepreneurial and small business management advising </a:t>
            </a:r>
            <a:r>
              <a:rPr lang="en-US" sz="1910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in order to help Oklahomans start and grow businesses. We are committed to helping </a:t>
            </a:r>
            <a:r>
              <a:rPr lang="en-US" sz="1910" b="1" u="sng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grow Oklahoma’s economy one small business at a time.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46B92-CFFF-4640-81CB-278D86D8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27" y="3593013"/>
            <a:ext cx="1157688" cy="638351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EE74D7F-F085-4E9A-961C-5F942EFA4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3705557"/>
            <a:ext cx="413830" cy="5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6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B1AF8D-164C-F84B-96A4-663C596AF821}"/>
              </a:ext>
            </a:extLst>
          </p:cNvPr>
          <p:cNvSpPr txBox="1"/>
          <p:nvPr/>
        </p:nvSpPr>
        <p:spPr>
          <a:xfrm>
            <a:off x="2817435" y="1006960"/>
            <a:ext cx="3509130" cy="58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2" b="1" dirty="0">
                <a:solidFill>
                  <a:srgbClr val="D11242"/>
                </a:solidFill>
                <a:latin typeface="Arial" panose="020B0604020202020204" pitchFamily="34" charset="0"/>
                <a:ea typeface="Chaparral Pro" charset="0"/>
                <a:cs typeface="Arial" panose="020B0604020202020204" pitchFamily="34" charset="0"/>
              </a:rPr>
              <a:t>Our Expertise!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0650A-7B6A-104B-A032-8402C99AB7EF}"/>
              </a:ext>
            </a:extLst>
          </p:cNvPr>
          <p:cNvSpPr txBox="1"/>
          <p:nvPr/>
        </p:nvSpPr>
        <p:spPr>
          <a:xfrm>
            <a:off x="2293897" y="1841469"/>
            <a:ext cx="2284503" cy="207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Accounting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Agribusiness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E-commerce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Financial Analysis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Government Contracting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Healthcare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Human Resources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International Trade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BC867-FB7B-0A44-B176-40075B0D1B82}"/>
              </a:ext>
            </a:extLst>
          </p:cNvPr>
          <p:cNvSpPr txBox="1"/>
          <p:nvPr/>
        </p:nvSpPr>
        <p:spPr>
          <a:xfrm>
            <a:off x="4695241" y="1841469"/>
            <a:ext cx="2231786" cy="211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Marketing Research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Oil and Gas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Real Estate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Restaurants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Retail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Startups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SBA Lending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r>
              <a:rPr lang="en-US" sz="1432">
                <a:solidFill>
                  <a:srgbClr val="002D62"/>
                </a:solidFill>
                <a:latin typeface="Calibri" panose="020F0502020204030204" pitchFamily="34" charset="0"/>
                <a:ea typeface="Chaparral Pro" charset="0"/>
                <a:cs typeface="Calibri" panose="020F0502020204030204" pitchFamily="34" charset="0"/>
              </a:rPr>
              <a:t>Tech Commercialization</a:t>
            </a:r>
          </a:p>
          <a:p>
            <a:pPr marL="272824" indent="-272824">
              <a:buClr>
                <a:srgbClr val="D11242"/>
              </a:buClr>
              <a:buFont typeface="Wingdings" charset="2"/>
              <a:buChar char="ü"/>
            </a:pPr>
            <a:endParaRPr lang="en-US" sz="1671">
              <a:solidFill>
                <a:srgbClr val="002D62"/>
              </a:solidFill>
              <a:latin typeface="Calibri" panose="020F0502020204030204" pitchFamily="34" charset="0"/>
              <a:ea typeface="Chaparral Pro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19F278-FE04-5841-B65A-650AC197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27" y="3593013"/>
            <a:ext cx="1157688" cy="638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E1C0F-5E94-4272-A053-CDCA0396914F}"/>
              </a:ext>
            </a:extLst>
          </p:cNvPr>
          <p:cNvSpPr txBox="1"/>
          <p:nvPr/>
        </p:nvSpPr>
        <p:spPr>
          <a:xfrm>
            <a:off x="3620417" y="1483779"/>
            <a:ext cx="1672253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93" b="1" u="sng"/>
              <a:t>Areas of Counseling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4FB0A4A-4272-47CB-8241-DBAFDE44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45" y="3705557"/>
            <a:ext cx="413830" cy="5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6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DFF505-B6BF-B293-F4C0-E41C2C4B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809750"/>
            <a:ext cx="3962743" cy="2828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33CB54-2FD8-3952-DC3E-00C0E065617C}"/>
              </a:ext>
            </a:extLst>
          </p:cNvPr>
          <p:cNvSpPr txBox="1"/>
          <p:nvPr/>
        </p:nvSpPr>
        <p:spPr>
          <a:xfrm>
            <a:off x="914571" y="590550"/>
            <a:ext cx="7162800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22" b="1" dirty="0">
                <a:solidFill>
                  <a:srgbClr val="D11242"/>
                </a:solidFill>
                <a:latin typeface="Arial" panose="020B0604020202020204" pitchFamily="34" charset="0"/>
                <a:ea typeface="Chaparral Pro" charset="0"/>
                <a:cs typeface="Arial" panose="020B0604020202020204" pitchFamily="34" charset="0"/>
              </a:rPr>
              <a:t>The Business Plan – The Next Step After Defining Your Business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DC9AB8-F28B-451A-23E1-4C19117597F7}"/>
                  </a:ext>
                </a:extLst>
              </p14:cNvPr>
              <p14:cNvContentPartPr/>
              <p14:nvPr/>
            </p14:nvContentPartPr>
            <p14:xfrm>
              <a:off x="3541151" y="1992476"/>
              <a:ext cx="1124640" cy="51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DC9AB8-F28B-451A-23E1-4C19117597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7151" y="1884836"/>
                <a:ext cx="123228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0E933B-1132-4876-21C5-22418C490B74}"/>
                  </a:ext>
                </a:extLst>
              </p14:cNvPr>
              <p14:cNvContentPartPr/>
              <p14:nvPr/>
            </p14:nvContentPartPr>
            <p14:xfrm>
              <a:off x="4934711" y="1983116"/>
              <a:ext cx="651960" cy="31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0E933B-1132-4876-21C5-22418C490B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0711" y="1875116"/>
                <a:ext cx="7596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76E823-D56C-F5DA-BEAA-EA458C8A3E58}"/>
                  </a:ext>
                </a:extLst>
              </p14:cNvPr>
              <p14:cNvContentPartPr/>
              <p14:nvPr/>
            </p14:nvContentPartPr>
            <p14:xfrm>
              <a:off x="2551151" y="2510516"/>
              <a:ext cx="883800" cy="399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76E823-D56C-F5DA-BEAA-EA458C8A3E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97151" y="2402876"/>
                <a:ext cx="99144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3D757F2-1549-CD8D-2DED-306E44F9F7A4}"/>
                  </a:ext>
                </a:extLst>
              </p14:cNvPr>
              <p14:cNvContentPartPr/>
              <p14:nvPr/>
            </p14:nvContentPartPr>
            <p14:xfrm>
              <a:off x="5315591" y="2642996"/>
              <a:ext cx="742680" cy="295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3D757F2-1549-CD8D-2DED-306E44F9F7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1591" y="2534996"/>
                <a:ext cx="8503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AD7589-1156-CAF1-C29E-B76C2E1EBB49}"/>
                  </a:ext>
                </a:extLst>
              </p14:cNvPr>
              <p14:cNvContentPartPr/>
              <p14:nvPr/>
            </p14:nvContentPartPr>
            <p14:xfrm>
              <a:off x="2854631" y="3673316"/>
              <a:ext cx="862200" cy="392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AD7589-1156-CAF1-C29E-B76C2E1EBB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0991" y="3565316"/>
                <a:ext cx="9698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D1D158-5DD1-208C-C688-F3AD876B6764}"/>
                  </a:ext>
                </a:extLst>
              </p14:cNvPr>
              <p14:cNvContentPartPr/>
              <p14:nvPr/>
            </p14:nvContentPartPr>
            <p14:xfrm>
              <a:off x="3941471" y="4012436"/>
              <a:ext cx="690120" cy="303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D1D158-5DD1-208C-C688-F3AD876B67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7471" y="3904796"/>
                <a:ext cx="79776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8BB5FF-9189-3287-386C-C7D7ED1D7D15}"/>
                  </a:ext>
                </a:extLst>
              </p14:cNvPr>
              <p14:cNvContentPartPr/>
              <p14:nvPr/>
            </p14:nvContentPartPr>
            <p14:xfrm>
              <a:off x="4779191" y="3935036"/>
              <a:ext cx="1055880" cy="453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8BB5FF-9189-3287-386C-C7D7ED1D7D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5191" y="3827396"/>
                <a:ext cx="116352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9221AF6-1695-A40A-0D3C-4786B84534F2}"/>
                  </a:ext>
                </a:extLst>
              </p14:cNvPr>
              <p14:cNvContentPartPr/>
              <p14:nvPr/>
            </p14:nvContentPartPr>
            <p14:xfrm>
              <a:off x="5543471" y="3406196"/>
              <a:ext cx="657720" cy="360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9221AF6-1695-A40A-0D3C-4786B84534F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89471" y="3298556"/>
                <a:ext cx="765360" cy="57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48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534400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WHAT</a:t>
            </a:r>
            <a:r>
              <a:rPr sz="1800" spc="-7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LENDERS</a:t>
            </a:r>
            <a:r>
              <a:rPr sz="1800" spc="-7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Arial Black"/>
                <a:cs typeface="Arial Black"/>
              </a:rPr>
              <a:t>LOOK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FOR</a:t>
            </a: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IN</a:t>
            </a: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Arial Black"/>
                <a:cs typeface="Arial Black"/>
              </a:rPr>
              <a:t>PLAN</a:t>
            </a:r>
            <a:endParaRPr sz="180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marL="20320" marR="5080" algn="ctr">
              <a:lnSpc>
                <a:spcPct val="100000"/>
              </a:lnSpc>
              <a:spcBef>
                <a:spcPts val="1505"/>
              </a:spcBef>
            </a:pPr>
            <a:r>
              <a:rPr sz="1600" dirty="0">
                <a:latin typeface="Bodoni MT"/>
                <a:cs typeface="Bodoni MT"/>
              </a:rPr>
              <a:t>YOU</a:t>
            </a:r>
            <a:r>
              <a:rPr sz="1600" spc="-35" dirty="0">
                <a:latin typeface="Bodoni MT"/>
                <a:cs typeface="Bodoni MT"/>
              </a:rPr>
              <a:t> </a:t>
            </a:r>
            <a:r>
              <a:rPr sz="1600" spc="-85" dirty="0">
                <a:latin typeface="Bodoni MT"/>
                <a:cs typeface="Bodoni MT"/>
              </a:rPr>
              <a:t>MAY</a:t>
            </a:r>
            <a:r>
              <a:rPr sz="1600" spc="-1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NOT</a:t>
            </a:r>
            <a:r>
              <a:rPr sz="1600" spc="-2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LIKE</a:t>
            </a:r>
            <a:r>
              <a:rPr sz="1600" spc="-20" dirty="0">
                <a:latin typeface="Bodoni MT"/>
                <a:cs typeface="Bodoni MT"/>
              </a:rPr>
              <a:t> </a:t>
            </a:r>
            <a:r>
              <a:rPr sz="1600" spc="-25" dirty="0">
                <a:latin typeface="Bodoni MT"/>
                <a:cs typeface="Bodoni MT"/>
              </a:rPr>
              <a:t>OR </a:t>
            </a:r>
            <a:r>
              <a:rPr sz="1600" dirty="0">
                <a:latin typeface="Bodoni MT"/>
                <a:cs typeface="Bodoni MT"/>
              </a:rPr>
              <a:t>AGREE</a:t>
            </a:r>
            <a:r>
              <a:rPr sz="1600" spc="-4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WITH</a:t>
            </a:r>
            <a:r>
              <a:rPr sz="1600" spc="-3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HOW</a:t>
            </a:r>
            <a:r>
              <a:rPr sz="1600" spc="-4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A</a:t>
            </a:r>
            <a:r>
              <a:rPr sz="1600" spc="-35" dirty="0">
                <a:latin typeface="Bodoni MT"/>
                <a:cs typeface="Bodoni MT"/>
              </a:rPr>
              <a:t> </a:t>
            </a:r>
            <a:r>
              <a:rPr sz="1600" spc="-10" dirty="0">
                <a:latin typeface="Bodoni MT"/>
                <a:cs typeface="Bodoni MT"/>
              </a:rPr>
              <a:t>LENDER </a:t>
            </a:r>
            <a:r>
              <a:rPr sz="1600" spc="-55" dirty="0">
                <a:latin typeface="Bodoni MT"/>
                <a:cs typeface="Bodoni MT"/>
              </a:rPr>
              <a:t>EVALUATES</a:t>
            </a:r>
            <a:r>
              <a:rPr sz="1600" spc="-1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A</a:t>
            </a:r>
            <a:r>
              <a:rPr sz="1600" spc="-10" dirty="0">
                <a:latin typeface="Bodoni MT"/>
                <a:cs typeface="Bodoni MT"/>
              </a:rPr>
              <a:t> BUSINESS</a:t>
            </a:r>
            <a:r>
              <a:rPr sz="1600" spc="50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PLAN</a:t>
            </a:r>
            <a:r>
              <a:rPr sz="1600" spc="-1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USED</a:t>
            </a:r>
            <a:r>
              <a:rPr sz="1600" spc="-3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FOR</a:t>
            </a:r>
            <a:r>
              <a:rPr sz="1600" spc="-1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A</a:t>
            </a:r>
            <a:r>
              <a:rPr sz="1600" spc="-10" dirty="0">
                <a:latin typeface="Bodoni MT"/>
                <a:cs typeface="Bodoni MT"/>
              </a:rPr>
              <a:t> </a:t>
            </a:r>
            <a:r>
              <a:rPr sz="1600" spc="-20" dirty="0">
                <a:latin typeface="Bodoni MT"/>
                <a:cs typeface="Bodoni MT"/>
              </a:rPr>
              <a:t>LOAN </a:t>
            </a:r>
            <a:r>
              <a:rPr sz="1600" spc="-30" dirty="0">
                <a:latin typeface="Bodoni MT"/>
                <a:cs typeface="Bodoni MT"/>
              </a:rPr>
              <a:t>REQUEST,</a:t>
            </a:r>
            <a:r>
              <a:rPr sz="1600" spc="-5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BUT</a:t>
            </a:r>
            <a:r>
              <a:rPr sz="1600" spc="-4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THESE</a:t>
            </a:r>
            <a:r>
              <a:rPr sz="1600" spc="-45" dirty="0">
                <a:latin typeface="Bodoni MT"/>
                <a:cs typeface="Bodoni MT"/>
              </a:rPr>
              <a:t> </a:t>
            </a:r>
            <a:r>
              <a:rPr sz="1600" spc="-25" dirty="0">
                <a:latin typeface="Bodoni MT"/>
                <a:cs typeface="Bodoni MT"/>
              </a:rPr>
              <a:t>ARE </a:t>
            </a:r>
            <a:r>
              <a:rPr sz="1600" dirty="0">
                <a:latin typeface="Bodoni MT"/>
                <a:cs typeface="Bodoni MT"/>
              </a:rPr>
              <a:t>THE</a:t>
            </a:r>
            <a:r>
              <a:rPr sz="1600" spc="-25" dirty="0">
                <a:latin typeface="Bodoni MT"/>
                <a:cs typeface="Bodoni MT"/>
              </a:rPr>
              <a:t> </a:t>
            </a:r>
            <a:r>
              <a:rPr sz="1600" spc="-10" dirty="0">
                <a:latin typeface="Bodoni MT"/>
                <a:cs typeface="Bodoni MT"/>
              </a:rPr>
              <a:t>RULES</a:t>
            </a:r>
            <a:r>
              <a:rPr sz="1600" spc="-50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OF</a:t>
            </a:r>
            <a:r>
              <a:rPr sz="1600" spc="-15" dirty="0">
                <a:latin typeface="Bodoni MT"/>
                <a:cs typeface="Bodoni MT"/>
              </a:rPr>
              <a:t> </a:t>
            </a:r>
            <a:r>
              <a:rPr sz="1600" dirty="0">
                <a:latin typeface="Bodoni MT"/>
                <a:cs typeface="Bodoni MT"/>
              </a:rPr>
              <a:t>THE</a:t>
            </a:r>
            <a:r>
              <a:rPr sz="1600" spc="-30" dirty="0">
                <a:latin typeface="Bodoni MT"/>
                <a:cs typeface="Bodoni MT"/>
              </a:rPr>
              <a:t> </a:t>
            </a:r>
            <a:r>
              <a:rPr sz="1600" spc="-10" dirty="0">
                <a:latin typeface="Bodoni MT"/>
                <a:cs typeface="Bodoni MT"/>
              </a:rPr>
              <a:t>GAME.</a:t>
            </a:r>
            <a:endParaRPr sz="1600" dirty="0">
              <a:latin typeface="Bodoni MT"/>
              <a:cs typeface="Bodoni MT"/>
            </a:endParaRPr>
          </a:p>
        </p:txBody>
      </p:sp>
      <p:pic>
        <p:nvPicPr>
          <p:cNvPr id="4" name="Picture 3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2C7AC9FA-6E88-BD91-B5A8-C9BFB99C3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00" y="1808163"/>
            <a:ext cx="4231481" cy="28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610600" cy="311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Business Plan Questions</a:t>
            </a:r>
            <a:endParaRPr lang="en-US" spc="-2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endParaRPr lang="en-US" sz="1800" spc="-20" dirty="0">
              <a:solidFill>
                <a:srgbClr val="C00000"/>
              </a:solidFill>
              <a:effectLst/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all the people involved in my business?</a:t>
            </a:r>
          </a:p>
          <a:p>
            <a:pPr marR="0" lvl="0">
              <a:lnSpc>
                <a:spcPct val="4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do?</a:t>
            </a:r>
          </a:p>
          <a:p>
            <a:pPr marR="0" lvl="0">
              <a:lnSpc>
                <a:spcPct val="4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your customers “look like’?</a:t>
            </a:r>
          </a:p>
        </p:txBody>
      </p:sp>
    </p:spTree>
    <p:extLst>
      <p:ext uri="{BB962C8B-B14F-4D97-AF65-F5344CB8AC3E}">
        <p14:creationId xmlns:p14="http://schemas.microsoft.com/office/powerpoint/2010/main" val="78022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610600" cy="311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Business Plan Questions Continue…</a:t>
            </a:r>
            <a:endParaRPr lang="en-US" spc="-2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endParaRPr lang="en-US" sz="1800" spc="-20" dirty="0">
              <a:solidFill>
                <a:srgbClr val="C00000"/>
              </a:solidFill>
              <a:effectLst/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would customers buy from you?</a:t>
            </a:r>
          </a:p>
          <a:p>
            <a:pPr marR="0" lvl="0">
              <a:lnSpc>
                <a:spcPct val="4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going to do what you do?</a:t>
            </a:r>
          </a:p>
          <a:p>
            <a:pPr marR="0" lvl="0">
              <a:lnSpc>
                <a:spcPct val="4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 going to get word out?</a:t>
            </a:r>
          </a:p>
        </p:txBody>
      </p:sp>
    </p:spTree>
    <p:extLst>
      <p:ext uri="{BB962C8B-B14F-4D97-AF65-F5344CB8AC3E}">
        <p14:creationId xmlns:p14="http://schemas.microsoft.com/office/powerpoint/2010/main" val="9439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DDCA-247D-2E40-9C74-6F476E39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96" y="1"/>
            <a:ext cx="9153144" cy="514350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1C95106-0573-37E8-F66B-636221CD5FB9}"/>
              </a:ext>
            </a:extLst>
          </p:cNvPr>
          <p:cNvSpPr txBox="1"/>
          <p:nvPr/>
        </p:nvSpPr>
        <p:spPr>
          <a:xfrm>
            <a:off x="152400" y="514350"/>
            <a:ext cx="8610600" cy="311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C00000"/>
                </a:solidFill>
                <a:latin typeface="Arial Black"/>
                <a:cs typeface="Arial Black"/>
              </a:rPr>
              <a:t>Business Plan Questions Continue…</a:t>
            </a:r>
            <a:endParaRPr lang="en-US" spc="-20" dirty="0">
              <a:solidFill>
                <a:srgbClr val="C00000"/>
              </a:solidFill>
              <a:latin typeface="Arial Black"/>
              <a:cs typeface="Arial Black"/>
            </a:endParaRPr>
          </a:p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endParaRPr lang="en-US" sz="1800" spc="-20" dirty="0">
              <a:solidFill>
                <a:srgbClr val="C00000"/>
              </a:solidFill>
              <a:effectLst/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your top three competitors</a:t>
            </a:r>
          </a:p>
          <a:p>
            <a:pPr marR="0" lvl="0">
              <a:lnSpc>
                <a:spcPct val="4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could go wrong</a:t>
            </a:r>
          </a:p>
          <a:p>
            <a:pPr marR="0" lvl="0">
              <a:lnSpc>
                <a:spcPct val="4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C00000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your top three goals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next six months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4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813</Words>
  <Application>Microsoft Office PowerPoint</Application>
  <PresentationFormat>On-screen Show (16:9)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Bodoni MT</vt:lpstr>
      <vt:lpstr>Calibri</vt:lpstr>
      <vt:lpstr>Cambria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Capital 101:  Funding Options to Start and Grow Your Small Business</dc:title>
  <dc:subject>Access to Capital 101:  Funding Options to Start and Grow Your Small Business</dc:subject>
  <dc:creator>California State Treasurer's Office</dc:creator>
  <cp:keywords>access to capital 101:  funding options to start and grow your small business</cp:keywords>
  <cp:lastModifiedBy>Donna Jackson</cp:lastModifiedBy>
  <cp:revision>4</cp:revision>
  <dcterms:created xsi:type="dcterms:W3CDTF">2022-09-26T17:07:16Z</dcterms:created>
  <dcterms:modified xsi:type="dcterms:W3CDTF">2023-10-26T20:43:47Z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2022-09-26T00:00:00Z</vt:filetime>
  </property>
  <property fmtid="{D5CDD505-2E9C-101B-9397-08002B2CF9AE}" pid="5" name="Producer">
    <vt:lpwstr>Microsoft® PowerPoint® 2016</vt:lpwstr>
  </property>
</Properties>
</file>