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06" r:id="rId3"/>
    <p:sldId id="256" r:id="rId4"/>
    <p:sldId id="261" r:id="rId5"/>
    <p:sldId id="257" r:id="rId6"/>
    <p:sldId id="258" r:id="rId7"/>
    <p:sldId id="259" r:id="rId8"/>
    <p:sldId id="405" r:id="rId9"/>
    <p:sldId id="272" r:id="rId10"/>
    <p:sldId id="260" r:id="rId11"/>
    <p:sldId id="267" r:id="rId12"/>
    <p:sldId id="263" r:id="rId13"/>
    <p:sldId id="262" r:id="rId14"/>
    <p:sldId id="265" r:id="rId15"/>
    <p:sldId id="264" r:id="rId16"/>
    <p:sldId id="270" r:id="rId17"/>
    <p:sldId id="266" r:id="rId18"/>
    <p:sldId id="269" r:id="rId19"/>
    <p:sldId id="268" r:id="rId20"/>
    <p:sldId id="273" r:id="rId21"/>
    <p:sldId id="382" r:id="rId22"/>
    <p:sldId id="342" r:id="rId23"/>
    <p:sldId id="387" r:id="rId24"/>
    <p:sldId id="383" r:id="rId25"/>
    <p:sldId id="390" r:id="rId26"/>
    <p:sldId id="391" r:id="rId27"/>
    <p:sldId id="389" r:id="rId28"/>
    <p:sldId id="392" r:id="rId29"/>
    <p:sldId id="393" r:id="rId30"/>
    <p:sldId id="394" r:id="rId31"/>
    <p:sldId id="395" r:id="rId32"/>
    <p:sldId id="384" r:id="rId33"/>
    <p:sldId id="396" r:id="rId34"/>
    <p:sldId id="398" r:id="rId35"/>
    <p:sldId id="397" r:id="rId36"/>
    <p:sldId id="399" r:id="rId37"/>
    <p:sldId id="400" r:id="rId38"/>
    <p:sldId id="401" r:id="rId39"/>
    <p:sldId id="402" r:id="rId40"/>
    <p:sldId id="403" r:id="rId41"/>
    <p:sldId id="404" r:id="rId42"/>
    <p:sldId id="305" r:id="rId43"/>
    <p:sldId id="271" r:id="rId44"/>
    <p:sldId id="38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9000"/>
    <a:srgbClr val="00B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FCBF-16F3-4A24-8864-FC153EF14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291EA-665A-443E-A2C6-D5ADD1284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EC4CF-3549-4494-BA95-17EDC05E8ED6}"/>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5" name="Footer Placeholder 4">
            <a:extLst>
              <a:ext uri="{FF2B5EF4-FFF2-40B4-BE49-F238E27FC236}">
                <a16:creationId xmlns:a16="http://schemas.microsoft.com/office/drawing/2014/main" id="{69D2123F-7D96-4175-878D-B21A53590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0662F-493D-4213-A363-54BD3F24A771}"/>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5365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5D36-E8C6-4965-9D35-9EC9F0C5F3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9D03E-8610-4316-AA97-FBC39F25C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88C24-075B-48C9-9EAE-3ABC130E495B}"/>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5" name="Footer Placeholder 4">
            <a:extLst>
              <a:ext uri="{FF2B5EF4-FFF2-40B4-BE49-F238E27FC236}">
                <a16:creationId xmlns:a16="http://schemas.microsoft.com/office/drawing/2014/main" id="{305FA020-9A85-49E4-BADC-6B2287F7E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50CF1-D655-48AE-B842-2D19231B1406}"/>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86265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77B12-E765-4D82-A607-F95796088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1D05A0-B058-424D-9DC3-D24193FEBC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C0D23-E906-486C-A8F7-BAA856C26DA2}"/>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5" name="Footer Placeholder 4">
            <a:extLst>
              <a:ext uri="{FF2B5EF4-FFF2-40B4-BE49-F238E27FC236}">
                <a16:creationId xmlns:a16="http://schemas.microsoft.com/office/drawing/2014/main" id="{D6BEFF78-A64A-4FF9-A298-048D366BC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C11D3-5B98-44FF-88EE-29CA7CFEF484}"/>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1295904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E52D011-8380-4EB6-AF95-ACC51C7D0B5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8499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23730748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05767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85AA73-116D-4F84-8BD9-24F5757F176E}"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9461411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85AA73-116D-4F84-8BD9-24F5757F176E}"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2D011-8380-4EB6-AF95-ACC51C7D0B5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139475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85AA73-116D-4F84-8BD9-24F5757F176E}"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2D011-8380-4EB6-AF95-ACC51C7D0B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0769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5AA73-116D-4F84-8BD9-24F5757F176E}"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29312144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5AA73-116D-4F84-8BD9-24F5757F176E}"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D011-8380-4EB6-AF95-ACC51C7D0B5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856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E6A4-47C7-44E7-99C9-293350526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31B0B-95EE-45EF-AB92-B1F815C94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22B4F-A914-40D3-B6B2-2D23E70DF924}"/>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5" name="Footer Placeholder 4">
            <a:extLst>
              <a:ext uri="{FF2B5EF4-FFF2-40B4-BE49-F238E27FC236}">
                <a16:creationId xmlns:a16="http://schemas.microsoft.com/office/drawing/2014/main" id="{E9E6C03A-3D97-4DF6-8863-200D13EB5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17A79-2232-4788-9488-420BA3984576}"/>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078916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5AA73-116D-4F84-8BD9-24F5757F176E}"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47574998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5AA73-116D-4F84-8BD9-24F5757F176E}"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166356700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307224"/>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83764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spTree>
    <p:extLst>
      <p:ext uri="{BB962C8B-B14F-4D97-AF65-F5344CB8AC3E}">
        <p14:creationId xmlns:p14="http://schemas.microsoft.com/office/powerpoint/2010/main" val="2123236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01848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85677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60651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5AA73-116D-4F84-8BD9-24F5757F176E}"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2D011-8380-4EB6-AF95-ACC51C7D0B5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99711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6059-2678-4978-AC79-764B7BC48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1F4AE4-8C64-4BC9-8475-850645AB6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11154-6948-48E8-A23B-855E9D57B0CC}"/>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5" name="Footer Placeholder 4">
            <a:extLst>
              <a:ext uri="{FF2B5EF4-FFF2-40B4-BE49-F238E27FC236}">
                <a16:creationId xmlns:a16="http://schemas.microsoft.com/office/drawing/2014/main" id="{D1DDE88B-67D6-499F-BAC4-0E562D737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DA244-B90B-4A30-A6F1-D03CBCD09F58}"/>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286853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EC0B-81DC-4E82-BD87-A7651AC79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CA692-D8D9-453F-B5E9-3861EFCCB1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31616-659D-4E24-B935-A46C5D4BEC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841870-AB87-41C8-A69E-8C8CC3B10A62}"/>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6" name="Footer Placeholder 5">
            <a:extLst>
              <a:ext uri="{FF2B5EF4-FFF2-40B4-BE49-F238E27FC236}">
                <a16:creationId xmlns:a16="http://schemas.microsoft.com/office/drawing/2014/main" id="{5B064859-E2F4-4895-88CF-43E59C6A6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73A53-3A38-48CF-B172-1DF6A6475EF7}"/>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252857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6702-63AE-4C7F-8D98-3581E91988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86249E-445A-46AC-9AED-5B65167A2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23BC9-144F-40FD-9675-96CE7A0E64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86552-9EA1-4F4A-933E-B5554484D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56E2E-4AB0-411B-B1B0-EE1891282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F540DB-746F-4A4A-98A5-06C5DBA8832E}"/>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8" name="Footer Placeholder 7">
            <a:extLst>
              <a:ext uri="{FF2B5EF4-FFF2-40B4-BE49-F238E27FC236}">
                <a16:creationId xmlns:a16="http://schemas.microsoft.com/office/drawing/2014/main" id="{650A4427-5B99-40F0-82A9-586DF72A1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7824E-756D-4C53-800E-0263D543576A}"/>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4827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63AE-43D1-4FC0-A27D-5094F822E9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6616C-5785-4FE2-B559-7E647F025173}"/>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4" name="Footer Placeholder 3">
            <a:extLst>
              <a:ext uri="{FF2B5EF4-FFF2-40B4-BE49-F238E27FC236}">
                <a16:creationId xmlns:a16="http://schemas.microsoft.com/office/drawing/2014/main" id="{B64228B6-AF11-4CDA-B6D6-4D12F032D4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7B29EF-A2A0-44D9-81E3-8335C6819051}"/>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83837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B636-8AB4-4FB0-899F-A7B3DFD91674}"/>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3" name="Footer Placeholder 2">
            <a:extLst>
              <a:ext uri="{FF2B5EF4-FFF2-40B4-BE49-F238E27FC236}">
                <a16:creationId xmlns:a16="http://schemas.microsoft.com/office/drawing/2014/main" id="{EC2096D9-8B2B-490C-8EB4-8CAA7BA579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9F5777-2373-4513-A41F-E322D1D96D24}"/>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08773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1114-CDE1-44C1-BB3C-5C43F314E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782E55-88B3-4BD5-A352-45F6E3560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A4DE0A-6DC9-4196-B00B-B74BCB597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74BA7-A815-406E-9561-5AF6563C5E5C}"/>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6" name="Footer Placeholder 5">
            <a:extLst>
              <a:ext uri="{FF2B5EF4-FFF2-40B4-BE49-F238E27FC236}">
                <a16:creationId xmlns:a16="http://schemas.microsoft.com/office/drawing/2014/main" id="{AF73E670-9533-4E26-B776-84045C23A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9A8DD-8784-413F-AE84-74B5EA3EBDAC}"/>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137684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9B7F-05A0-4D0C-A6BE-EEC05600F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D8204-15A5-4716-9DB5-1E81B2A77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5C8F5-D5B8-4ECB-9003-8123D528B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F8B5B-E67E-4537-87D8-35F16EDDC843}"/>
              </a:ext>
            </a:extLst>
          </p:cNvPr>
          <p:cNvSpPr>
            <a:spLocks noGrp="1"/>
          </p:cNvSpPr>
          <p:nvPr>
            <p:ph type="dt" sz="half" idx="10"/>
          </p:nvPr>
        </p:nvSpPr>
        <p:spPr/>
        <p:txBody>
          <a:bodyPr/>
          <a:lstStyle/>
          <a:p>
            <a:fld id="{E522DA54-B6AC-4383-89B9-3501F5754936}" type="datetimeFigureOut">
              <a:rPr lang="en-US" smtClean="0"/>
              <a:t>11/16/2023</a:t>
            </a:fld>
            <a:endParaRPr lang="en-US"/>
          </a:p>
        </p:txBody>
      </p:sp>
      <p:sp>
        <p:nvSpPr>
          <p:cNvPr id="6" name="Footer Placeholder 5">
            <a:extLst>
              <a:ext uri="{FF2B5EF4-FFF2-40B4-BE49-F238E27FC236}">
                <a16:creationId xmlns:a16="http://schemas.microsoft.com/office/drawing/2014/main" id="{D5F1600E-B7FD-4F69-BD6A-2A60F6E8E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DBA33-4DCE-4982-AF19-305F01D6F40D}"/>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55833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13A28-14C8-4AC7-BD3F-8C070B376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C93DA-71F3-494A-AF50-676B0CBDF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93F79-365B-48E7-9E35-732F6D809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2DA54-B6AC-4383-89B9-3501F5754936}" type="datetimeFigureOut">
              <a:rPr lang="en-US" smtClean="0"/>
              <a:t>11/16/2023</a:t>
            </a:fld>
            <a:endParaRPr lang="en-US"/>
          </a:p>
        </p:txBody>
      </p:sp>
      <p:sp>
        <p:nvSpPr>
          <p:cNvPr id="5" name="Footer Placeholder 4">
            <a:extLst>
              <a:ext uri="{FF2B5EF4-FFF2-40B4-BE49-F238E27FC236}">
                <a16:creationId xmlns:a16="http://schemas.microsoft.com/office/drawing/2014/main" id="{E825CD72-1992-4D29-8B0D-136F81D1A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5D0CE-2807-4A31-9CCB-E380085CF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461AB-172E-4E09-BF51-B716C3E7A887}" type="slidenum">
              <a:rPr lang="en-US" smtClean="0"/>
              <a:t>‹#›</a:t>
            </a:fld>
            <a:endParaRPr lang="en-US"/>
          </a:p>
        </p:txBody>
      </p:sp>
    </p:spTree>
    <p:extLst>
      <p:ext uri="{BB962C8B-B14F-4D97-AF65-F5344CB8AC3E}">
        <p14:creationId xmlns:p14="http://schemas.microsoft.com/office/powerpoint/2010/main" val="85006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85AA73-116D-4F84-8BD9-24F5757F176E}" type="datetimeFigureOut">
              <a:rPr lang="en-US" smtClean="0"/>
              <a:t>11/16/2023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52D011-8380-4EB6-AF95-ACC51C7D0B59}" type="slidenum">
              <a:rPr lang="en-US" smtClean="0"/>
              <a:t>‹#›</a:t>
            </a:fld>
            <a:endParaRPr lang="en-US"/>
          </a:p>
        </p:txBody>
      </p:sp>
    </p:spTree>
    <p:extLst>
      <p:ext uri="{BB962C8B-B14F-4D97-AF65-F5344CB8AC3E}">
        <p14:creationId xmlns:p14="http://schemas.microsoft.com/office/powerpoint/2010/main" val="773349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ore.org/blog/benefits-finding-and-using-business-mentor#:~:text=Researchers%20found%20that%2092%25%20of,difference%20between%20success%20and%20failure" TargetMode="External"/><Relationship Id="rId2" Type="http://schemas.openxmlformats.org/officeDocument/2006/relationships/hyperlink" Target="https://www.kabbage.com/resource-center/grow/data-shows-mentors-are-vital-to-small-business-succes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hyperlink" Target="https://techcrunch.com/2015/03/22/mentors-are-the-secret-weapons-of-successful-startups/"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ore.org/blog/14-entrepreneurs-share-best-advice-they%E2%80%99ve-ever-received-mentor"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jamie@jmillerlawfirmpllc.com"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score.org/blog/networking-success"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56B3F-3AF0-4FAB-826C-E33FF9C2F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9" y="423365"/>
            <a:ext cx="11231201" cy="5732736"/>
          </a:xfrm>
          <a:prstGeom prst="rect">
            <a:avLst/>
          </a:prstGeom>
        </p:spPr>
      </p:pic>
    </p:spTree>
    <p:extLst>
      <p:ext uri="{BB962C8B-B14F-4D97-AF65-F5344CB8AC3E}">
        <p14:creationId xmlns:p14="http://schemas.microsoft.com/office/powerpoint/2010/main" val="128214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51FC-D711-0DC3-1CFA-CD8E04056B09}"/>
              </a:ext>
            </a:extLst>
          </p:cNvPr>
          <p:cNvSpPr>
            <a:spLocks noGrp="1"/>
          </p:cNvSpPr>
          <p:nvPr>
            <p:ph type="title"/>
          </p:nvPr>
        </p:nvSpPr>
        <p:spPr/>
        <p:txBody>
          <a:bodyPr/>
          <a:lstStyle/>
          <a:p>
            <a:r>
              <a:rPr lang="en-US" dirty="0"/>
              <a:t>Networking Etiquette	</a:t>
            </a:r>
          </a:p>
        </p:txBody>
      </p:sp>
      <p:sp>
        <p:nvSpPr>
          <p:cNvPr id="3" name="Content Placeholder 2">
            <a:extLst>
              <a:ext uri="{FF2B5EF4-FFF2-40B4-BE49-F238E27FC236}">
                <a16:creationId xmlns:a16="http://schemas.microsoft.com/office/drawing/2014/main" id="{05FE2291-0235-80B3-9A4E-29270793AB0D}"/>
              </a:ext>
            </a:extLst>
          </p:cNvPr>
          <p:cNvSpPr>
            <a:spLocks noGrp="1"/>
          </p:cNvSpPr>
          <p:nvPr>
            <p:ph idx="1"/>
          </p:nvPr>
        </p:nvSpPr>
        <p:spPr/>
        <p:txBody>
          <a:bodyPr>
            <a:normAutofit/>
          </a:bodyPr>
          <a:lstStyle/>
          <a:p>
            <a:r>
              <a:rPr lang="en-US" sz="2000" dirty="0"/>
              <a:t>Social Media</a:t>
            </a:r>
          </a:p>
          <a:p>
            <a:r>
              <a:rPr lang="en-US" sz="2000" dirty="0"/>
              <a:t>Don’t add people to your email newsletter, etc. without asking. </a:t>
            </a:r>
          </a:p>
          <a:p>
            <a:r>
              <a:rPr lang="en-US" sz="2000" dirty="0"/>
              <a:t>Avoid getting too personal or controversial.</a:t>
            </a:r>
          </a:p>
        </p:txBody>
      </p:sp>
    </p:spTree>
    <p:extLst>
      <p:ext uri="{BB962C8B-B14F-4D97-AF65-F5344CB8AC3E}">
        <p14:creationId xmlns:p14="http://schemas.microsoft.com/office/powerpoint/2010/main" val="25449055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20BE1-CF9A-3014-3B1F-57A8EA2226DF}"/>
              </a:ext>
            </a:extLst>
          </p:cNvPr>
          <p:cNvSpPr>
            <a:spLocks noGrp="1"/>
          </p:cNvSpPr>
          <p:nvPr>
            <p:ph type="title"/>
          </p:nvPr>
        </p:nvSpPr>
        <p:spPr/>
        <p:txBody>
          <a:bodyPr/>
          <a:lstStyle/>
          <a:p>
            <a:r>
              <a:rPr lang="en-US" dirty="0"/>
              <a:t>Follow-Up</a:t>
            </a:r>
          </a:p>
        </p:txBody>
      </p:sp>
      <p:sp>
        <p:nvSpPr>
          <p:cNvPr id="3" name="Content Placeholder 2">
            <a:extLst>
              <a:ext uri="{FF2B5EF4-FFF2-40B4-BE49-F238E27FC236}">
                <a16:creationId xmlns:a16="http://schemas.microsoft.com/office/drawing/2014/main" id="{DDC68452-7835-89BC-35B2-5AF9E4B74D02}"/>
              </a:ext>
            </a:extLst>
          </p:cNvPr>
          <p:cNvSpPr>
            <a:spLocks noGrp="1"/>
          </p:cNvSpPr>
          <p:nvPr>
            <p:ph idx="1"/>
          </p:nvPr>
        </p:nvSpPr>
        <p:spPr/>
        <p:txBody>
          <a:bodyPr/>
          <a:lstStyle/>
          <a:p>
            <a:r>
              <a:rPr lang="en-US" sz="2000" dirty="0"/>
              <a:t>Post-Event</a:t>
            </a:r>
          </a:p>
          <a:p>
            <a:pPr lvl="1"/>
            <a:r>
              <a:rPr lang="en-US" sz="1600" dirty="0"/>
              <a:t>Thank you – email, call, card?</a:t>
            </a:r>
          </a:p>
          <a:p>
            <a:r>
              <a:rPr lang="en-US" sz="2000" dirty="0"/>
              <a:t>Giving and Receiving Referrals</a:t>
            </a:r>
          </a:p>
          <a:p>
            <a:pPr lvl="1"/>
            <a:r>
              <a:rPr lang="en-US" sz="1600" dirty="0"/>
              <a:t>The mutual email introduction.</a:t>
            </a:r>
          </a:p>
          <a:p>
            <a:r>
              <a:rPr lang="en-US" sz="2000" dirty="0"/>
              <a:t>Keeping Track – CRM</a:t>
            </a:r>
          </a:p>
        </p:txBody>
      </p:sp>
    </p:spTree>
    <p:extLst>
      <p:ext uri="{BB962C8B-B14F-4D97-AF65-F5344CB8AC3E}">
        <p14:creationId xmlns:p14="http://schemas.microsoft.com/office/powerpoint/2010/main" val="185105938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8404-E284-0BA6-293D-A970BCE4E520}"/>
              </a:ext>
            </a:extLst>
          </p:cNvPr>
          <p:cNvSpPr>
            <a:spLocks noGrp="1"/>
          </p:cNvSpPr>
          <p:nvPr>
            <p:ph type="title"/>
          </p:nvPr>
        </p:nvSpPr>
        <p:spPr/>
        <p:txBody>
          <a:bodyPr/>
          <a:lstStyle/>
          <a:p>
            <a:r>
              <a:rPr lang="en-US" dirty="0"/>
              <a:t>Putting It in Practice		</a:t>
            </a:r>
          </a:p>
        </p:txBody>
      </p:sp>
      <p:sp>
        <p:nvSpPr>
          <p:cNvPr id="3" name="Content Placeholder 2">
            <a:extLst>
              <a:ext uri="{FF2B5EF4-FFF2-40B4-BE49-F238E27FC236}">
                <a16:creationId xmlns:a16="http://schemas.microsoft.com/office/drawing/2014/main" id="{AA72AEEB-4438-6C0E-3CCF-6D09263D4718}"/>
              </a:ext>
            </a:extLst>
          </p:cNvPr>
          <p:cNvSpPr>
            <a:spLocks noGrp="1"/>
          </p:cNvSpPr>
          <p:nvPr>
            <p:ph idx="1"/>
          </p:nvPr>
        </p:nvSpPr>
        <p:spPr/>
        <p:txBody>
          <a:bodyPr>
            <a:normAutofit/>
          </a:bodyPr>
          <a:lstStyle/>
          <a:p>
            <a:r>
              <a:rPr lang="en-US" sz="2000" dirty="0"/>
              <a:t>Networking Bingo</a:t>
            </a:r>
          </a:p>
          <a:p>
            <a:pPr marL="457200" lvl="1">
              <a:spcBef>
                <a:spcPts val="0"/>
              </a:spcBef>
            </a:pPr>
            <a:r>
              <a:rPr lang="en-US" dirty="0">
                <a:effectLst/>
                <a:ea typeface="Times New Roman" panose="02020603050405020304" pitchFamily="18" charset="0"/>
              </a:rPr>
              <a:t>Rules:</a:t>
            </a:r>
            <a:endParaRPr lang="en-US" dirty="0">
              <a:effectLst/>
              <a:ea typeface="Calibri" panose="020F0502020204030204" pitchFamily="34" charset="0"/>
            </a:endParaRPr>
          </a:p>
          <a:p>
            <a:pPr lvl="1">
              <a:spcBef>
                <a:spcPts val="0"/>
              </a:spcBef>
              <a:tabLst>
                <a:tab pos="457200" algn="l"/>
              </a:tabLst>
            </a:pPr>
            <a:r>
              <a:rPr lang="en-US" sz="1600" dirty="0">
                <a:effectLst/>
                <a:ea typeface="Times New Roman" panose="02020603050405020304" pitchFamily="18" charset="0"/>
              </a:rPr>
              <a:t>Find someone who matches the description in the box and have them initial that box.</a:t>
            </a:r>
            <a:endParaRPr lang="en-US" sz="1600" dirty="0">
              <a:effectLst/>
              <a:ea typeface="Calibri" panose="020F0502020204030204" pitchFamily="34" charset="0"/>
            </a:endParaRPr>
          </a:p>
          <a:p>
            <a:pPr lvl="1">
              <a:spcBef>
                <a:spcPts val="0"/>
              </a:spcBef>
              <a:tabLst>
                <a:tab pos="457200" algn="l"/>
              </a:tabLst>
            </a:pPr>
            <a:r>
              <a:rPr lang="en-US" sz="1600" dirty="0">
                <a:effectLst/>
                <a:ea typeface="Times New Roman" panose="02020603050405020304" pitchFamily="18" charset="0"/>
              </a:rPr>
              <a:t>You can only sign a paper once. Ex: If Bill signs Sally's paper, Bill cannot sign Sally's paper again in a different box.</a:t>
            </a:r>
            <a:endParaRPr lang="en-US" sz="1600" dirty="0">
              <a:effectLst/>
              <a:ea typeface="Calibri" panose="020F0502020204030204" pitchFamily="34" charset="0"/>
            </a:endParaRPr>
          </a:p>
          <a:p>
            <a:pPr marL="457200" lvl="1">
              <a:spcBef>
                <a:spcPts val="0"/>
              </a:spcBef>
            </a:pPr>
            <a:r>
              <a:rPr lang="en-US" dirty="0">
                <a:effectLst/>
                <a:ea typeface="Times New Roman" panose="02020603050405020304" pitchFamily="18" charset="0"/>
              </a:rPr>
              <a:t>To Win: Must have 5 initials in a row.</a:t>
            </a:r>
            <a:endParaRPr lang="en-US" dirty="0">
              <a:effectLst/>
              <a:ea typeface="Calibri" panose="020F0502020204030204" pitchFamily="34" charset="0"/>
            </a:endParaRPr>
          </a:p>
          <a:p>
            <a:pPr lvl="1"/>
            <a:endParaRPr lang="en-US" dirty="0"/>
          </a:p>
        </p:txBody>
      </p:sp>
    </p:spTree>
    <p:extLst>
      <p:ext uri="{BB962C8B-B14F-4D97-AF65-F5344CB8AC3E}">
        <p14:creationId xmlns:p14="http://schemas.microsoft.com/office/powerpoint/2010/main" val="30661843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AD21-49E3-A1BB-00DF-13BC3868205B}"/>
              </a:ext>
            </a:extLst>
          </p:cNvPr>
          <p:cNvSpPr>
            <a:spLocks noGrp="1"/>
          </p:cNvSpPr>
          <p:nvPr>
            <p:ph type="title"/>
          </p:nvPr>
        </p:nvSpPr>
        <p:spPr/>
        <p:txBody>
          <a:bodyPr/>
          <a:lstStyle/>
          <a:p>
            <a:r>
              <a:rPr lang="en-US" dirty="0"/>
              <a:t>Mentors</a:t>
            </a:r>
          </a:p>
        </p:txBody>
      </p:sp>
      <p:sp>
        <p:nvSpPr>
          <p:cNvPr id="3" name="Content Placeholder 2">
            <a:extLst>
              <a:ext uri="{FF2B5EF4-FFF2-40B4-BE49-F238E27FC236}">
                <a16:creationId xmlns:a16="http://schemas.microsoft.com/office/drawing/2014/main" id="{02360471-5200-2B20-6466-A1941F803FC3}"/>
              </a:ext>
            </a:extLst>
          </p:cNvPr>
          <p:cNvSpPr>
            <a:spLocks noGrp="1"/>
          </p:cNvSpPr>
          <p:nvPr>
            <p:ph idx="1"/>
          </p:nvPr>
        </p:nvSpPr>
        <p:spPr/>
        <p:txBody>
          <a:bodyPr>
            <a:normAutofit/>
          </a:bodyPr>
          <a:lstStyle/>
          <a:p>
            <a:r>
              <a:rPr lang="en-US" sz="2200" b="0" i="0" dirty="0">
                <a:solidFill>
                  <a:srgbClr val="141414"/>
                </a:solidFill>
                <a:effectLst/>
              </a:rPr>
              <a:t>Researchers found that </a:t>
            </a:r>
            <a:r>
              <a:rPr lang="en-US" sz="2200" b="0" i="0" u="none" strike="noStrike" dirty="0">
                <a:solidFill>
                  <a:srgbClr val="044977"/>
                </a:solidFill>
                <a:effectLst/>
                <a:hlinkClick r:id="rId2" tooltip="Data Shows Mentors are Vital to Small Business Success"/>
              </a:rPr>
              <a:t>92% of small-business owners</a:t>
            </a:r>
            <a:r>
              <a:rPr lang="en-US" sz="2200" b="0" i="0" dirty="0">
                <a:solidFill>
                  <a:srgbClr val="141414"/>
                </a:solidFill>
                <a:effectLst/>
              </a:rPr>
              <a:t> felt mentors directly impacted whether their companies thrived. However, a mere 22% actually had advisers when they first started. </a:t>
            </a:r>
          </a:p>
          <a:p>
            <a:pPr lvl="1"/>
            <a:r>
              <a:rPr lang="en-US" sz="1600" dirty="0">
                <a:solidFill>
                  <a:srgbClr val="141414"/>
                </a:solidFill>
              </a:rPr>
              <a:t>Source: </a:t>
            </a:r>
            <a:r>
              <a:rPr lang="en-US" sz="1600" dirty="0">
                <a:solidFill>
                  <a:srgbClr val="141414"/>
                </a:solidFill>
                <a:hlinkClick r:id="rId3"/>
              </a:rPr>
              <a:t>https://www.score.org/blog/benefits-finding-and-using-business-mentor#:~:text=Researchers%20found%20that%2092%25%20of,difference%20between%20success%20and%20failure</a:t>
            </a:r>
            <a:r>
              <a:rPr lang="en-US" sz="1600" dirty="0">
                <a:solidFill>
                  <a:srgbClr val="141414"/>
                </a:solidFill>
              </a:rPr>
              <a:t>.</a:t>
            </a:r>
            <a:endParaRPr lang="en-US" b="0" i="0" dirty="0">
              <a:solidFill>
                <a:srgbClr val="141414"/>
              </a:solidFill>
              <a:effectLst/>
              <a:latin typeface="Montserrat" panose="020B0604020202020204" pitchFamily="2" charset="0"/>
            </a:endParaRPr>
          </a:p>
          <a:p>
            <a:r>
              <a:rPr lang="en-US" sz="2000" dirty="0">
                <a:solidFill>
                  <a:srgbClr val="141414"/>
                </a:solidFill>
              </a:rPr>
              <a:t>Mentors vs. Business Coach</a:t>
            </a:r>
            <a:endParaRPr lang="en-US" sz="2000" b="0" i="0" dirty="0">
              <a:solidFill>
                <a:srgbClr val="141414"/>
              </a:solidFill>
              <a:effectLst/>
            </a:endParaRPr>
          </a:p>
          <a:p>
            <a:endParaRPr lang="en-US" b="0" i="0" dirty="0">
              <a:solidFill>
                <a:srgbClr val="141414"/>
              </a:solidFill>
              <a:effectLst/>
              <a:latin typeface="Montserrat" panose="020B0604020202020204" pitchFamily="2" charset="0"/>
            </a:endParaRPr>
          </a:p>
          <a:p>
            <a:endParaRPr lang="en-US" dirty="0"/>
          </a:p>
        </p:txBody>
      </p:sp>
    </p:spTree>
    <p:extLst>
      <p:ext uri="{BB962C8B-B14F-4D97-AF65-F5344CB8AC3E}">
        <p14:creationId xmlns:p14="http://schemas.microsoft.com/office/powerpoint/2010/main" val="400030385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A972D-AC6F-2C17-2B01-25290DF59215}"/>
              </a:ext>
            </a:extLst>
          </p:cNvPr>
          <p:cNvSpPr>
            <a:spLocks noGrp="1"/>
          </p:cNvSpPr>
          <p:nvPr>
            <p:ph type="title"/>
          </p:nvPr>
        </p:nvSpPr>
        <p:spPr/>
        <p:txBody>
          <a:bodyPr/>
          <a:lstStyle/>
          <a:p>
            <a:r>
              <a:rPr lang="en-US" dirty="0"/>
              <a:t>Purpose </a:t>
            </a:r>
          </a:p>
        </p:txBody>
      </p:sp>
      <p:sp>
        <p:nvSpPr>
          <p:cNvPr id="3" name="Content Placeholder 2">
            <a:extLst>
              <a:ext uri="{FF2B5EF4-FFF2-40B4-BE49-F238E27FC236}">
                <a16:creationId xmlns:a16="http://schemas.microsoft.com/office/drawing/2014/main" id="{647957C2-1BC5-CA87-B128-DB1A67D5E8AA}"/>
              </a:ext>
            </a:extLst>
          </p:cNvPr>
          <p:cNvSpPr>
            <a:spLocks noGrp="1"/>
          </p:cNvSpPr>
          <p:nvPr>
            <p:ph idx="1"/>
          </p:nvPr>
        </p:nvSpPr>
        <p:spPr/>
        <p:txBody>
          <a:bodyPr/>
          <a:lstStyle/>
          <a:p>
            <a:r>
              <a:rPr lang="en-US" dirty="0"/>
              <a:t>Open new opportunities/connections.</a:t>
            </a:r>
          </a:p>
          <a:p>
            <a:r>
              <a:rPr lang="en-US" dirty="0"/>
              <a:t>Avoid common pitfalls.</a:t>
            </a:r>
          </a:p>
          <a:p>
            <a:r>
              <a:rPr lang="en-US" dirty="0"/>
              <a:t>Develop new skills.</a:t>
            </a:r>
          </a:p>
          <a:p>
            <a:r>
              <a:rPr lang="en-US" dirty="0"/>
              <a:t>Have a sounding board.</a:t>
            </a:r>
          </a:p>
          <a:p>
            <a:endParaRPr lang="en-US" dirty="0"/>
          </a:p>
        </p:txBody>
      </p:sp>
    </p:spTree>
    <p:extLst>
      <p:ext uri="{BB962C8B-B14F-4D97-AF65-F5344CB8AC3E}">
        <p14:creationId xmlns:p14="http://schemas.microsoft.com/office/powerpoint/2010/main" val="68789815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6043-BA90-1395-2EAC-572E53CA51FB}"/>
              </a:ext>
            </a:extLst>
          </p:cNvPr>
          <p:cNvSpPr>
            <a:spLocks noGrp="1"/>
          </p:cNvSpPr>
          <p:nvPr>
            <p:ph type="title"/>
          </p:nvPr>
        </p:nvSpPr>
        <p:spPr/>
        <p:txBody>
          <a:bodyPr/>
          <a:lstStyle/>
          <a:p>
            <a:r>
              <a:rPr lang="en-US" dirty="0"/>
              <a:t>Mentors and Startups</a:t>
            </a:r>
          </a:p>
        </p:txBody>
      </p:sp>
      <p:sp>
        <p:nvSpPr>
          <p:cNvPr id="3" name="Content Placeholder 2">
            <a:extLst>
              <a:ext uri="{FF2B5EF4-FFF2-40B4-BE49-F238E27FC236}">
                <a16:creationId xmlns:a16="http://schemas.microsoft.com/office/drawing/2014/main" id="{E15BE800-E4AD-C309-AD97-FBC7FD7507BB}"/>
              </a:ext>
            </a:extLst>
          </p:cNvPr>
          <p:cNvSpPr>
            <a:spLocks noGrp="1"/>
          </p:cNvSpPr>
          <p:nvPr>
            <p:ph idx="1"/>
          </p:nvPr>
        </p:nvSpPr>
        <p:spPr>
          <a:xfrm>
            <a:off x="1295402" y="2556932"/>
            <a:ext cx="9601196" cy="3318936"/>
          </a:xfrm>
        </p:spPr>
        <p:txBody>
          <a:bodyPr>
            <a:normAutofit fontScale="47500" lnSpcReduction="20000"/>
          </a:bodyPr>
          <a:lstStyle/>
          <a:p>
            <a:pPr algn="l"/>
            <a:r>
              <a:rPr lang="en-US" sz="4200" b="1" i="0" dirty="0">
                <a:solidFill>
                  <a:srgbClr val="333333"/>
                </a:solidFill>
                <a:effectLst/>
              </a:rPr>
              <a:t>Mentor quality matters.</a:t>
            </a:r>
            <a:r>
              <a:rPr lang="en-US" sz="4200" b="0" i="0" dirty="0">
                <a:solidFill>
                  <a:srgbClr val="333333"/>
                </a:solidFill>
                <a:effectLst/>
              </a:rPr>
              <a:t> </a:t>
            </a:r>
          </a:p>
          <a:p>
            <a:pPr lvl="1"/>
            <a:r>
              <a:rPr lang="en-US" sz="3400" b="0" i="0" dirty="0">
                <a:solidFill>
                  <a:srgbClr val="333333"/>
                </a:solidFill>
                <a:effectLst/>
              </a:rPr>
              <a:t>If you want your company to be among the best, you need a mentor who knows how to reach that level.</a:t>
            </a:r>
          </a:p>
          <a:p>
            <a:r>
              <a:rPr lang="en-US" sz="4200" b="1" i="0" dirty="0">
                <a:solidFill>
                  <a:srgbClr val="333333"/>
                </a:solidFill>
                <a:effectLst/>
              </a:rPr>
              <a:t>Good mentorship requires a sustained relationship.</a:t>
            </a:r>
            <a:r>
              <a:rPr lang="en-US" sz="4200" b="0" i="0" dirty="0">
                <a:solidFill>
                  <a:srgbClr val="333333"/>
                </a:solidFill>
                <a:effectLst/>
              </a:rPr>
              <a:t> </a:t>
            </a:r>
          </a:p>
          <a:p>
            <a:pPr lvl="1"/>
            <a:r>
              <a:rPr lang="en-US" sz="3400" b="0" i="0" dirty="0">
                <a:solidFill>
                  <a:srgbClr val="333333"/>
                </a:solidFill>
                <a:effectLst/>
              </a:rPr>
              <a:t>Ongoing/scheduled meetings/conversations.</a:t>
            </a:r>
          </a:p>
          <a:p>
            <a:r>
              <a:rPr lang="en-US" sz="4200" b="1" i="0" dirty="0">
                <a:solidFill>
                  <a:srgbClr val="333333"/>
                </a:solidFill>
                <a:effectLst/>
              </a:rPr>
              <a:t>Great mentors focus on critical business issues.</a:t>
            </a:r>
            <a:r>
              <a:rPr lang="en-US" sz="4200" b="0" i="0" dirty="0">
                <a:solidFill>
                  <a:srgbClr val="333333"/>
                </a:solidFill>
                <a:effectLst/>
              </a:rPr>
              <a:t> </a:t>
            </a:r>
          </a:p>
          <a:p>
            <a:pPr lvl="1"/>
            <a:r>
              <a:rPr lang="en-US" sz="3400" b="0" i="0" dirty="0">
                <a:solidFill>
                  <a:srgbClr val="333333"/>
                </a:solidFill>
                <a:effectLst/>
              </a:rPr>
              <a:t>Focus on discussions of major issues that you are facing in business.</a:t>
            </a:r>
          </a:p>
          <a:p>
            <a:pPr lvl="1"/>
            <a:r>
              <a:rPr lang="en-US" sz="3400" b="0" i="0" dirty="0">
                <a:solidFill>
                  <a:srgbClr val="333333"/>
                </a:solidFill>
                <a:effectLst/>
              </a:rPr>
              <a:t>The best mentors are very busy individuals. </a:t>
            </a:r>
            <a:endParaRPr lang="en-US" sz="3400" dirty="0">
              <a:solidFill>
                <a:srgbClr val="333333"/>
              </a:solidFill>
            </a:endParaRPr>
          </a:p>
          <a:p>
            <a:pPr marL="0" indent="0">
              <a:buNone/>
            </a:pPr>
            <a:r>
              <a:rPr lang="en-US" sz="4200" dirty="0">
                <a:solidFill>
                  <a:srgbClr val="333333"/>
                </a:solidFill>
              </a:rPr>
              <a:t>Source: </a:t>
            </a:r>
            <a:r>
              <a:rPr lang="en-US" sz="4200" dirty="0">
                <a:solidFill>
                  <a:srgbClr val="333333"/>
                </a:solidFill>
                <a:hlinkClick r:id="rId2"/>
              </a:rPr>
              <a:t>https://techcrunch.com/2015/03/22/mentors-are-the-secret-weapons-of-successful-startups/</a:t>
            </a:r>
            <a:endParaRPr lang="en-US" sz="4200" dirty="0">
              <a:solidFill>
                <a:srgbClr val="333333"/>
              </a:solidFill>
            </a:endParaRPr>
          </a:p>
          <a:p>
            <a:pPr marL="457200" lvl="1" indent="0">
              <a:buNone/>
            </a:pPr>
            <a:endParaRPr lang="en-US" dirty="0"/>
          </a:p>
        </p:txBody>
      </p:sp>
    </p:spTree>
    <p:extLst>
      <p:ext uri="{BB962C8B-B14F-4D97-AF65-F5344CB8AC3E}">
        <p14:creationId xmlns:p14="http://schemas.microsoft.com/office/powerpoint/2010/main" val="81373820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F978-22B0-E6CE-6143-F60E954291A1}"/>
              </a:ext>
            </a:extLst>
          </p:cNvPr>
          <p:cNvSpPr>
            <a:spLocks noGrp="1"/>
          </p:cNvSpPr>
          <p:nvPr>
            <p:ph type="title"/>
          </p:nvPr>
        </p:nvSpPr>
        <p:spPr/>
        <p:txBody>
          <a:bodyPr/>
          <a:lstStyle/>
          <a:p>
            <a:r>
              <a:rPr lang="en-US" dirty="0"/>
              <a:t>Questions to Ask a Mentor</a:t>
            </a:r>
          </a:p>
        </p:txBody>
      </p:sp>
      <p:sp>
        <p:nvSpPr>
          <p:cNvPr id="3" name="Content Placeholder 2">
            <a:extLst>
              <a:ext uri="{FF2B5EF4-FFF2-40B4-BE49-F238E27FC236}">
                <a16:creationId xmlns:a16="http://schemas.microsoft.com/office/drawing/2014/main" id="{EBE504E6-DA18-7457-C35D-F58F0B4BFAFF}"/>
              </a:ext>
            </a:extLst>
          </p:cNvPr>
          <p:cNvSpPr>
            <a:spLocks noGrp="1"/>
          </p:cNvSpPr>
          <p:nvPr>
            <p:ph idx="1"/>
          </p:nvPr>
        </p:nvSpPr>
        <p:spPr/>
        <p:txBody>
          <a:bodyPr>
            <a:normAutofit/>
          </a:bodyPr>
          <a:lstStyle/>
          <a:p>
            <a:r>
              <a:rPr lang="en-US" sz="2000" b="0" i="0" dirty="0">
                <a:solidFill>
                  <a:srgbClr val="141414"/>
                </a:solidFill>
                <a:effectLst/>
              </a:rPr>
              <a:t>What unique situations have they found themselves in that generated a change or adaptation in the way they run their business?</a:t>
            </a:r>
          </a:p>
          <a:p>
            <a:r>
              <a:rPr lang="en-US" sz="2000" dirty="0">
                <a:solidFill>
                  <a:srgbClr val="141414"/>
                </a:solidFill>
              </a:rPr>
              <a:t>What are my areas of weakness?</a:t>
            </a:r>
          </a:p>
          <a:p>
            <a:r>
              <a:rPr lang="en-US" sz="2000" dirty="0">
                <a:solidFill>
                  <a:srgbClr val="141414"/>
                </a:solidFill>
              </a:rPr>
              <a:t>How are you currently increasing business growth?</a:t>
            </a:r>
          </a:p>
          <a:p>
            <a:r>
              <a:rPr lang="en-US" sz="2000" dirty="0">
                <a:solidFill>
                  <a:srgbClr val="141414"/>
                </a:solidFill>
              </a:rPr>
              <a:t>How are our finances looking?</a:t>
            </a:r>
          </a:p>
          <a:p>
            <a:r>
              <a:rPr lang="en-US" sz="2000" dirty="0">
                <a:solidFill>
                  <a:srgbClr val="141414"/>
                </a:solidFill>
              </a:rPr>
              <a:t>If you could improve my mission statement, what would you change?</a:t>
            </a:r>
          </a:p>
          <a:p>
            <a:r>
              <a:rPr lang="en-US" sz="2000" dirty="0">
                <a:solidFill>
                  <a:srgbClr val="141414"/>
                </a:solidFill>
              </a:rPr>
              <a:t>What should I do about a particular employee situation?</a:t>
            </a:r>
          </a:p>
          <a:p>
            <a:endParaRPr lang="en-US" dirty="0"/>
          </a:p>
        </p:txBody>
      </p:sp>
    </p:spTree>
    <p:extLst>
      <p:ext uri="{BB962C8B-B14F-4D97-AF65-F5344CB8AC3E}">
        <p14:creationId xmlns:p14="http://schemas.microsoft.com/office/powerpoint/2010/main" val="251481034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8CC8-EFC6-9C2E-1977-A25E635D722D}"/>
              </a:ext>
            </a:extLst>
          </p:cNvPr>
          <p:cNvSpPr>
            <a:spLocks noGrp="1"/>
          </p:cNvSpPr>
          <p:nvPr>
            <p:ph type="title"/>
          </p:nvPr>
        </p:nvSpPr>
        <p:spPr/>
        <p:txBody>
          <a:bodyPr/>
          <a:lstStyle/>
          <a:p>
            <a:r>
              <a:rPr lang="en-US" dirty="0"/>
              <a:t>Advice From Mentors</a:t>
            </a:r>
          </a:p>
        </p:txBody>
      </p:sp>
      <p:sp>
        <p:nvSpPr>
          <p:cNvPr id="3" name="Content Placeholder 2">
            <a:extLst>
              <a:ext uri="{FF2B5EF4-FFF2-40B4-BE49-F238E27FC236}">
                <a16:creationId xmlns:a16="http://schemas.microsoft.com/office/drawing/2014/main" id="{C33F62CA-C006-5F26-9187-ECD3B271CFA9}"/>
              </a:ext>
            </a:extLst>
          </p:cNvPr>
          <p:cNvSpPr>
            <a:spLocks noGrp="1"/>
          </p:cNvSpPr>
          <p:nvPr>
            <p:ph idx="1"/>
          </p:nvPr>
        </p:nvSpPr>
        <p:spPr/>
        <p:txBody>
          <a:bodyPr>
            <a:normAutofit fontScale="92500" lnSpcReduction="10000"/>
          </a:bodyPr>
          <a:lstStyle/>
          <a:p>
            <a:r>
              <a:rPr lang="en-US" sz="2200" dirty="0"/>
              <a:t>Own your mistakes.</a:t>
            </a:r>
          </a:p>
          <a:p>
            <a:r>
              <a:rPr lang="en-US" sz="2200" dirty="0"/>
              <a:t>Focus on what you want – not what you think you should be.</a:t>
            </a:r>
          </a:p>
          <a:p>
            <a:r>
              <a:rPr lang="en-US" sz="2200" dirty="0"/>
              <a:t>Embrace the uncomfortable.</a:t>
            </a:r>
          </a:p>
          <a:p>
            <a:r>
              <a:rPr lang="en-US" sz="2200" dirty="0"/>
              <a:t>Take time for yourself.</a:t>
            </a:r>
          </a:p>
          <a:p>
            <a:r>
              <a:rPr lang="en-US" sz="2200" dirty="0"/>
              <a:t>Hire trustworthy people.</a:t>
            </a:r>
          </a:p>
          <a:p>
            <a:r>
              <a:rPr lang="en-US" sz="2200" dirty="0"/>
              <a:t>Stay quiet when asking questions.</a:t>
            </a:r>
          </a:p>
          <a:p>
            <a:pPr marL="0" indent="0">
              <a:buNone/>
            </a:pPr>
            <a:r>
              <a:rPr lang="en-US" sz="2200" dirty="0"/>
              <a:t>Source: </a:t>
            </a:r>
            <a:r>
              <a:rPr lang="en-US" sz="2200" dirty="0">
                <a:hlinkClick r:id="rId2"/>
              </a:rPr>
              <a:t>https://www.score.org/blog/14-entrepreneurs-share-best-advice-they%E2%80%99ve-ever-received-mentor</a:t>
            </a:r>
            <a:endParaRPr lang="en-US" sz="2200" dirty="0"/>
          </a:p>
          <a:p>
            <a:pPr marL="0" indent="0">
              <a:buNone/>
            </a:pPr>
            <a:endParaRPr lang="en-US" dirty="0"/>
          </a:p>
        </p:txBody>
      </p:sp>
    </p:spTree>
    <p:extLst>
      <p:ext uri="{BB962C8B-B14F-4D97-AF65-F5344CB8AC3E}">
        <p14:creationId xmlns:p14="http://schemas.microsoft.com/office/powerpoint/2010/main" val="184048334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E1B9-02F1-041E-4F71-DAC5F6102FC9}"/>
              </a:ext>
            </a:extLst>
          </p:cNvPr>
          <p:cNvSpPr>
            <a:spLocks noGrp="1"/>
          </p:cNvSpPr>
          <p:nvPr>
            <p:ph type="title"/>
          </p:nvPr>
        </p:nvSpPr>
        <p:spPr/>
        <p:txBody>
          <a:bodyPr/>
          <a:lstStyle/>
          <a:p>
            <a:r>
              <a:rPr lang="en-US" dirty="0"/>
              <a:t>Putting It All Together</a:t>
            </a:r>
          </a:p>
        </p:txBody>
      </p:sp>
      <p:sp>
        <p:nvSpPr>
          <p:cNvPr id="3" name="Content Placeholder 2">
            <a:extLst>
              <a:ext uri="{FF2B5EF4-FFF2-40B4-BE49-F238E27FC236}">
                <a16:creationId xmlns:a16="http://schemas.microsoft.com/office/drawing/2014/main" id="{1D95DDC2-84EB-5FF6-23BE-E2D80B5E96FE}"/>
              </a:ext>
            </a:extLst>
          </p:cNvPr>
          <p:cNvSpPr>
            <a:spLocks noGrp="1"/>
          </p:cNvSpPr>
          <p:nvPr>
            <p:ph idx="1"/>
          </p:nvPr>
        </p:nvSpPr>
        <p:spPr/>
        <p:txBody>
          <a:bodyPr>
            <a:normAutofit/>
          </a:bodyPr>
          <a:lstStyle/>
          <a:p>
            <a:r>
              <a:rPr lang="en-US" sz="2000" dirty="0"/>
              <a:t>Build and strengthen relationships.</a:t>
            </a:r>
          </a:p>
          <a:p>
            <a:r>
              <a:rPr lang="en-US" sz="2000" dirty="0"/>
              <a:t>Create a network of partners you can refer as well.</a:t>
            </a:r>
          </a:p>
          <a:p>
            <a:r>
              <a:rPr lang="en-US" sz="2000" dirty="0"/>
              <a:t>Name/Brand Recognition</a:t>
            </a:r>
          </a:p>
          <a:p>
            <a:r>
              <a:rPr lang="en-US" sz="2000" dirty="0"/>
              <a:t>Sounding board for tough decisions and accountability.</a:t>
            </a:r>
          </a:p>
          <a:p>
            <a:r>
              <a:rPr lang="en-US" sz="2000" dirty="0"/>
              <a:t>Increase your sales.</a:t>
            </a:r>
          </a:p>
          <a:p>
            <a:r>
              <a:rPr lang="en-US" sz="2000" dirty="0"/>
              <a:t>Improve your closing rate.</a:t>
            </a:r>
          </a:p>
        </p:txBody>
      </p:sp>
    </p:spTree>
    <p:extLst>
      <p:ext uri="{BB962C8B-B14F-4D97-AF65-F5344CB8AC3E}">
        <p14:creationId xmlns:p14="http://schemas.microsoft.com/office/powerpoint/2010/main" val="15211325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56056-9325-D948-DEC6-EE0BAF861AAC}"/>
              </a:ext>
            </a:extLst>
          </p:cNvPr>
          <p:cNvSpPr>
            <a:spLocks noGrp="1"/>
          </p:cNvSpPr>
          <p:nvPr>
            <p:ph type="title"/>
          </p:nvPr>
        </p:nvSpPr>
        <p:spPr/>
        <p:txBody>
          <a:bodyPr/>
          <a:lstStyle/>
          <a:p>
            <a:r>
              <a:rPr lang="en-US" dirty="0"/>
              <a:t>Contact Info</a:t>
            </a:r>
          </a:p>
        </p:txBody>
      </p:sp>
      <p:sp>
        <p:nvSpPr>
          <p:cNvPr id="3" name="Content Placeholder 2">
            <a:extLst>
              <a:ext uri="{FF2B5EF4-FFF2-40B4-BE49-F238E27FC236}">
                <a16:creationId xmlns:a16="http://schemas.microsoft.com/office/drawing/2014/main" id="{7BE49830-1866-9293-73A4-A2BB20E7516B}"/>
              </a:ext>
            </a:extLst>
          </p:cNvPr>
          <p:cNvSpPr>
            <a:spLocks noGrp="1"/>
          </p:cNvSpPr>
          <p:nvPr>
            <p:ph idx="1"/>
          </p:nvPr>
        </p:nvSpPr>
        <p:spPr/>
        <p:txBody>
          <a:bodyPr>
            <a:normAutofit/>
          </a:bodyPr>
          <a:lstStyle/>
          <a:p>
            <a:r>
              <a:rPr lang="en-US" sz="2000" dirty="0"/>
              <a:t>918-938-1322 (Office phone, does not receive texts.)</a:t>
            </a:r>
          </a:p>
          <a:p>
            <a:r>
              <a:rPr lang="en-US" sz="2000" dirty="0">
                <a:hlinkClick r:id="rId2"/>
              </a:rPr>
              <a:t>jamie@jmillerlawfirmpllc.com</a:t>
            </a:r>
            <a:endParaRPr lang="en-US" sz="2000" dirty="0"/>
          </a:p>
          <a:p>
            <a:r>
              <a:rPr lang="en-US" sz="2000" dirty="0"/>
              <a:t>Social Media</a:t>
            </a:r>
          </a:p>
          <a:p>
            <a:pPr lvl="1"/>
            <a:r>
              <a:rPr lang="en-US" sz="1600" dirty="0"/>
              <a:t>Linkedin.com/in/</a:t>
            </a:r>
            <a:r>
              <a:rPr lang="en-US" sz="1600" dirty="0" err="1"/>
              <a:t>jmillerlawfirm</a:t>
            </a:r>
            <a:endParaRPr lang="en-US" sz="1600" dirty="0"/>
          </a:p>
          <a:p>
            <a:pPr lvl="1"/>
            <a:r>
              <a:rPr lang="en-US" sz="1600" dirty="0"/>
              <a:t>Facebook.com/</a:t>
            </a:r>
            <a:r>
              <a:rPr lang="en-US" sz="1600" dirty="0" err="1"/>
              <a:t>jmillerlawfirm</a:t>
            </a:r>
            <a:endParaRPr lang="en-US" sz="1600" dirty="0"/>
          </a:p>
          <a:p>
            <a:pPr lvl="1"/>
            <a:r>
              <a:rPr lang="en-US" sz="1600" dirty="0"/>
              <a:t>IG: jmlaw2022</a:t>
            </a:r>
          </a:p>
          <a:p>
            <a:pPr lvl="1"/>
            <a:r>
              <a:rPr lang="en-US" sz="1600"/>
              <a:t>Twitter: @JMillerLawFirm</a:t>
            </a:r>
            <a:endParaRPr lang="en-US" sz="1600" dirty="0"/>
          </a:p>
          <a:p>
            <a:pPr lvl="1"/>
            <a:endParaRPr lang="en-US" sz="1600" dirty="0"/>
          </a:p>
        </p:txBody>
      </p:sp>
    </p:spTree>
    <p:extLst>
      <p:ext uri="{BB962C8B-B14F-4D97-AF65-F5344CB8AC3E}">
        <p14:creationId xmlns:p14="http://schemas.microsoft.com/office/powerpoint/2010/main" val="2861186228"/>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AA8E-C2B9-9666-DCAD-95B18DC3535C}"/>
              </a:ext>
            </a:extLst>
          </p:cNvPr>
          <p:cNvSpPr>
            <a:spLocks noGrp="1"/>
          </p:cNvSpPr>
          <p:nvPr>
            <p:ph type="ctrTitle"/>
          </p:nvPr>
        </p:nvSpPr>
        <p:spPr/>
        <p:txBody>
          <a:bodyPr>
            <a:normAutofit fontScale="90000"/>
          </a:bodyPr>
          <a:lstStyle/>
          <a:p>
            <a:r>
              <a:rPr lang="en-US" dirty="0"/>
              <a:t>Tulsa City </a:t>
            </a:r>
            <a:r>
              <a:rPr lang="en-US" sz="4900" dirty="0"/>
              <a:t>County</a:t>
            </a:r>
            <a:r>
              <a:rPr lang="en-US" dirty="0"/>
              <a:t> Library</a:t>
            </a:r>
            <a:br>
              <a:rPr lang="en-US" dirty="0"/>
            </a:br>
            <a:r>
              <a:rPr lang="en-US" dirty="0"/>
              <a:t>Grow Academy	</a:t>
            </a:r>
          </a:p>
        </p:txBody>
      </p:sp>
      <p:sp>
        <p:nvSpPr>
          <p:cNvPr id="3" name="Subtitle 2">
            <a:extLst>
              <a:ext uri="{FF2B5EF4-FFF2-40B4-BE49-F238E27FC236}">
                <a16:creationId xmlns:a16="http://schemas.microsoft.com/office/drawing/2014/main" id="{ECA15CED-F16A-E928-5794-7C7B716DBCA8}"/>
              </a:ext>
            </a:extLst>
          </p:cNvPr>
          <p:cNvSpPr>
            <a:spLocks noGrp="1"/>
          </p:cNvSpPr>
          <p:nvPr>
            <p:ph type="subTitle" idx="1"/>
          </p:nvPr>
        </p:nvSpPr>
        <p:spPr>
          <a:xfrm>
            <a:off x="3544666" y="3721395"/>
            <a:ext cx="5102668" cy="1350335"/>
          </a:xfrm>
          <a:solidFill>
            <a:srgbClr val="83992B"/>
          </a:solidFill>
          <a:scene3d>
            <a:camera prst="orthographicFront"/>
            <a:lightRig rig="threePt" dir="t"/>
          </a:scene3d>
          <a:sp3d>
            <a:bevelT w="152400" h="50800" prst="softRound"/>
          </a:sp3d>
        </p:spPr>
        <p:txBody>
          <a:bodyPr tIns="91440" bIns="91440" anchor="t" anchorCtr="1">
            <a:normAutofit fontScale="92500" lnSpcReduction="10000"/>
          </a:bodyPr>
          <a:lstStyle/>
          <a:p>
            <a:r>
              <a:rPr lang="en-US" b="1" dirty="0"/>
              <a:t>Networking and Mentoring</a:t>
            </a:r>
          </a:p>
          <a:p>
            <a:r>
              <a:rPr lang="en-US" b="1" dirty="0"/>
              <a:t>J. Miller Law Firm, P.L.L.C.  </a:t>
            </a:r>
          </a:p>
          <a:p>
            <a:r>
              <a:rPr lang="en-US" b="1" dirty="0"/>
              <a:t>November 19</a:t>
            </a:r>
            <a:r>
              <a:rPr lang="en-US" b="1" baseline="30000" dirty="0"/>
              <a:t>th</a:t>
            </a:r>
            <a:r>
              <a:rPr lang="en-US" b="1" dirty="0"/>
              <a:t>, 2022 </a:t>
            </a:r>
          </a:p>
          <a:p>
            <a:endParaRPr lang="en-US" dirty="0"/>
          </a:p>
        </p:txBody>
      </p:sp>
    </p:spTree>
    <p:extLst>
      <p:ext uri="{BB962C8B-B14F-4D97-AF65-F5344CB8AC3E}">
        <p14:creationId xmlns:p14="http://schemas.microsoft.com/office/powerpoint/2010/main" val="212811457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56B3F-3AF0-4FAB-826C-E33FF9C2F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9" y="423365"/>
            <a:ext cx="11231201" cy="5732736"/>
          </a:xfrm>
          <a:prstGeom prst="rect">
            <a:avLst/>
          </a:prstGeom>
        </p:spPr>
      </p:pic>
    </p:spTree>
    <p:extLst>
      <p:ext uri="{BB962C8B-B14F-4D97-AF65-F5344CB8AC3E}">
        <p14:creationId xmlns:p14="http://schemas.microsoft.com/office/powerpoint/2010/main" val="513967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rot="16200000">
            <a:off x="-1862064" y="2675911"/>
            <a:ext cx="5997205" cy="1200329"/>
          </a:xfrm>
          <a:prstGeom prst="rect">
            <a:avLst/>
          </a:prstGeom>
          <a:noFill/>
        </p:spPr>
        <p:txBody>
          <a:bodyPr wrap="square" rtlCol="0">
            <a:spAutoFit/>
          </a:bodyPr>
          <a:lstStyle/>
          <a:p>
            <a:r>
              <a:rPr lang="en-US" sz="7200" b="1" dirty="0">
                <a:solidFill>
                  <a:schemeClr val="bg1"/>
                </a:solidFill>
              </a:rPr>
              <a:t>Business Plan </a:t>
            </a:r>
          </a:p>
        </p:txBody>
      </p:sp>
      <p:sp>
        <p:nvSpPr>
          <p:cNvPr id="2" name="TextBox 1">
            <a:extLst>
              <a:ext uri="{FF2B5EF4-FFF2-40B4-BE49-F238E27FC236}">
                <a16:creationId xmlns:a16="http://schemas.microsoft.com/office/drawing/2014/main" id="{563AEA30-B9F2-4AD6-9FFA-7C85BB182294}"/>
              </a:ext>
            </a:extLst>
          </p:cNvPr>
          <p:cNvSpPr txBox="1"/>
          <p:nvPr/>
        </p:nvSpPr>
        <p:spPr>
          <a:xfrm>
            <a:off x="1736704" y="2783632"/>
            <a:ext cx="9313369" cy="984885"/>
          </a:xfrm>
          <a:prstGeom prst="rect">
            <a:avLst/>
          </a:prstGeom>
          <a:noFill/>
        </p:spPr>
        <p:txBody>
          <a:bodyPr wrap="square" rtlCol="0">
            <a:spAutoFit/>
          </a:bodyPr>
          <a:lstStyle/>
          <a:p>
            <a:pPr algn="ctr"/>
            <a:r>
              <a:rPr lang="en-US" sz="4000" dirty="0"/>
              <a:t>Guides on the Entrepreneurial Expedition </a:t>
            </a:r>
          </a:p>
          <a:p>
            <a:pPr algn="ctr"/>
            <a:r>
              <a:rPr lang="en-US" dirty="0"/>
              <a:t>Networking and Mentors</a:t>
            </a:r>
          </a:p>
        </p:txBody>
      </p:sp>
    </p:spTree>
    <p:extLst>
      <p:ext uri="{BB962C8B-B14F-4D97-AF65-F5344CB8AC3E}">
        <p14:creationId xmlns:p14="http://schemas.microsoft.com/office/powerpoint/2010/main" val="3170421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hart&#10;&#10;Description automatically generated">
            <a:extLst>
              <a:ext uri="{FF2B5EF4-FFF2-40B4-BE49-F238E27FC236}">
                <a16:creationId xmlns:a16="http://schemas.microsoft.com/office/drawing/2014/main" id="{0FCC6C5C-551C-4758-9DD6-571D2A171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1E32E38-D044-4151-88D0-5F2B1ABAA128}"/>
              </a:ext>
            </a:extLst>
          </p:cNvPr>
          <p:cNvSpPr txBox="1"/>
          <p:nvPr/>
        </p:nvSpPr>
        <p:spPr>
          <a:xfrm>
            <a:off x="2730322" y="2331076"/>
            <a:ext cx="7804597" cy="2831544"/>
          </a:xfrm>
          <a:prstGeom prst="rect">
            <a:avLst/>
          </a:prstGeom>
          <a:noFill/>
        </p:spPr>
        <p:txBody>
          <a:bodyPr wrap="square" rtlCol="0">
            <a:spAutoFit/>
          </a:bodyPr>
          <a:lstStyle/>
          <a:p>
            <a:pPr marL="285750" indent="-285750">
              <a:buFont typeface="Arial" panose="020B0604020202020204" pitchFamily="34" charset="0"/>
              <a:buChar char="•"/>
            </a:pPr>
            <a:r>
              <a:rPr lang="en-US" sz="4000" dirty="0"/>
              <a:t>Small Business Reference Center</a:t>
            </a:r>
          </a:p>
          <a:p>
            <a:pPr marL="285750" indent="-285750">
              <a:buFont typeface="Arial" panose="020B0604020202020204" pitchFamily="34" charset="0"/>
              <a:buChar char="•"/>
            </a:pPr>
            <a:r>
              <a:rPr lang="en-US" sz="4000" dirty="0"/>
              <a:t>Business Source Elite</a:t>
            </a:r>
          </a:p>
          <a:p>
            <a:pPr marL="285750" indent="-285750">
              <a:buFont typeface="Arial" panose="020B0604020202020204" pitchFamily="34" charset="0"/>
              <a:buChar char="•"/>
            </a:pPr>
            <a:r>
              <a:rPr lang="en-US" sz="4000" dirty="0"/>
              <a:t>Access Business News</a:t>
            </a:r>
          </a:p>
          <a:p>
            <a:r>
              <a:rPr lang="en-US" sz="4000"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45218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icture containing shape&#10;&#10;Description automatically generated">
            <a:extLst>
              <a:ext uri="{FF2B5EF4-FFF2-40B4-BE49-F238E27FC236}">
                <a16:creationId xmlns:a16="http://schemas.microsoft.com/office/drawing/2014/main" id="{BC0A627F-B636-489A-B4B2-3EDD5A7AE4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a:extLst>
              <a:ext uri="{FF2B5EF4-FFF2-40B4-BE49-F238E27FC236}">
                <a16:creationId xmlns:a16="http://schemas.microsoft.com/office/drawing/2014/main" id="{53A23B70-D5C1-4BDB-90E1-E74B5B2E0553}"/>
              </a:ext>
            </a:extLst>
          </p:cNvPr>
          <p:cNvSpPr/>
          <p:nvPr/>
        </p:nvSpPr>
        <p:spPr>
          <a:xfrm>
            <a:off x="2741295" y="3013501"/>
            <a:ext cx="8285538" cy="830997"/>
          </a:xfrm>
          <a:prstGeom prst="rect">
            <a:avLst/>
          </a:prstGeom>
        </p:spPr>
        <p:txBody>
          <a:bodyPr wrap="none">
            <a:spAutoFit/>
          </a:bodyPr>
          <a:lstStyle/>
          <a:p>
            <a:r>
              <a:rPr lang="en-US" sz="4800" dirty="0"/>
              <a:t>Small Business Reference Center</a:t>
            </a:r>
          </a:p>
        </p:txBody>
      </p:sp>
    </p:spTree>
    <p:extLst>
      <p:ext uri="{BB962C8B-B14F-4D97-AF65-F5344CB8AC3E}">
        <p14:creationId xmlns:p14="http://schemas.microsoft.com/office/powerpoint/2010/main" val="1877843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A picture containing chart&#10;&#10;Description automatically generated">
            <a:extLst>
              <a:ext uri="{FF2B5EF4-FFF2-40B4-BE49-F238E27FC236}">
                <a16:creationId xmlns:a16="http://schemas.microsoft.com/office/drawing/2014/main" id="{A56889E4-7A6D-4DDB-9E0F-563A16A04B5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0"/>
            <a:ext cx="12191980" cy="6856718"/>
          </a:xfrm>
          <a:prstGeom prst="rect">
            <a:avLst/>
          </a:prstGeom>
        </p:spPr>
      </p:pic>
      <p:pic>
        <p:nvPicPr>
          <p:cNvPr id="3" name="Picture 2" descr="Small Business Reference Center | OPLIN">
            <a:extLst>
              <a:ext uri="{FF2B5EF4-FFF2-40B4-BE49-F238E27FC236}">
                <a16:creationId xmlns:a16="http://schemas.microsoft.com/office/drawing/2014/main" id="{FC69F78C-2759-4651-8513-524D9BE8C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37" y="1811223"/>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81BDC88C-1BFD-42D2-910C-EC76A745B4B8}"/>
              </a:ext>
            </a:extLst>
          </p:cNvPr>
          <p:cNvSpPr txBox="1">
            <a:spLocks/>
          </p:cNvSpPr>
          <p:nvPr/>
        </p:nvSpPr>
        <p:spPr>
          <a:xfrm>
            <a:off x="5027054" y="2701389"/>
            <a:ext cx="776918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Industry information by business type</a:t>
            </a:r>
          </a:p>
          <a:p>
            <a:r>
              <a:rPr lang="en-US"/>
              <a:t>NOLO</a:t>
            </a:r>
          </a:p>
          <a:p>
            <a:r>
              <a:rPr lang="en-US"/>
              <a:t>Articles from experts searchable by topic</a:t>
            </a:r>
          </a:p>
          <a:p>
            <a:endParaRPr lang="en-US" dirty="0"/>
          </a:p>
        </p:txBody>
      </p:sp>
    </p:spTree>
    <p:extLst>
      <p:ext uri="{BB962C8B-B14F-4D97-AF65-F5344CB8AC3E}">
        <p14:creationId xmlns:p14="http://schemas.microsoft.com/office/powerpoint/2010/main" val="3504884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AB95DD1-729A-495A-9150-7FF1935DFEFA}"/>
              </a:ext>
            </a:extLst>
          </p:cNvPr>
          <p:cNvPicPr>
            <a:picLocks noChangeAspect="1"/>
          </p:cNvPicPr>
          <p:nvPr/>
        </p:nvPicPr>
        <p:blipFill>
          <a:blip r:embed="rId2"/>
          <a:stretch>
            <a:fillRect/>
          </a:stretch>
        </p:blipFill>
        <p:spPr>
          <a:xfrm>
            <a:off x="888642" y="3429000"/>
            <a:ext cx="2665927" cy="3223264"/>
          </a:xfrm>
          <a:prstGeom prst="rect">
            <a:avLst/>
          </a:prstGeom>
        </p:spPr>
      </p:pic>
      <p:pic>
        <p:nvPicPr>
          <p:cNvPr id="5" name="Picture 4">
            <a:extLst>
              <a:ext uri="{FF2B5EF4-FFF2-40B4-BE49-F238E27FC236}">
                <a16:creationId xmlns:a16="http://schemas.microsoft.com/office/drawing/2014/main" id="{DA636ADC-C14E-480D-A9ED-B80F2971FEE0}"/>
              </a:ext>
            </a:extLst>
          </p:cNvPr>
          <p:cNvPicPr>
            <a:picLocks noChangeAspect="1"/>
          </p:cNvPicPr>
          <p:nvPr/>
        </p:nvPicPr>
        <p:blipFill>
          <a:blip r:embed="rId3"/>
          <a:stretch>
            <a:fillRect/>
          </a:stretch>
        </p:blipFill>
        <p:spPr>
          <a:xfrm>
            <a:off x="2227793" y="197434"/>
            <a:ext cx="7611666" cy="2871509"/>
          </a:xfrm>
          <a:prstGeom prst="rect">
            <a:avLst/>
          </a:prstGeom>
        </p:spPr>
      </p:pic>
      <p:pic>
        <p:nvPicPr>
          <p:cNvPr id="6" name="Picture 5">
            <a:extLst>
              <a:ext uri="{FF2B5EF4-FFF2-40B4-BE49-F238E27FC236}">
                <a16:creationId xmlns:a16="http://schemas.microsoft.com/office/drawing/2014/main" id="{129D15E6-D5CA-4E32-BFE2-39C62B85DC54}"/>
              </a:ext>
            </a:extLst>
          </p:cNvPr>
          <p:cNvPicPr>
            <a:picLocks noChangeAspect="1"/>
          </p:cNvPicPr>
          <p:nvPr/>
        </p:nvPicPr>
        <p:blipFill>
          <a:blip r:embed="rId4"/>
          <a:stretch>
            <a:fillRect/>
          </a:stretch>
        </p:blipFill>
        <p:spPr>
          <a:xfrm>
            <a:off x="3721995" y="3327913"/>
            <a:ext cx="3593206" cy="3332653"/>
          </a:xfrm>
          <a:prstGeom prst="rect">
            <a:avLst/>
          </a:prstGeom>
        </p:spPr>
      </p:pic>
      <p:pic>
        <p:nvPicPr>
          <p:cNvPr id="7" name="Picture 6">
            <a:extLst>
              <a:ext uri="{FF2B5EF4-FFF2-40B4-BE49-F238E27FC236}">
                <a16:creationId xmlns:a16="http://schemas.microsoft.com/office/drawing/2014/main" id="{169B2B45-0105-4ECE-81E8-CF07329925A5}"/>
              </a:ext>
            </a:extLst>
          </p:cNvPr>
          <p:cNvPicPr>
            <a:picLocks noChangeAspect="1"/>
          </p:cNvPicPr>
          <p:nvPr/>
        </p:nvPicPr>
        <p:blipFill>
          <a:blip r:embed="rId5"/>
          <a:stretch>
            <a:fillRect/>
          </a:stretch>
        </p:blipFill>
        <p:spPr>
          <a:xfrm>
            <a:off x="7649176" y="3568993"/>
            <a:ext cx="4183035" cy="2871509"/>
          </a:xfrm>
          <a:prstGeom prst="rect">
            <a:avLst/>
          </a:prstGeom>
        </p:spPr>
      </p:pic>
    </p:spTree>
    <p:extLst>
      <p:ext uri="{BB962C8B-B14F-4D97-AF65-F5344CB8AC3E}">
        <p14:creationId xmlns:p14="http://schemas.microsoft.com/office/powerpoint/2010/main" val="2009535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6C229AF-DBC3-4E64-87E3-E63CA56B11DC}"/>
              </a:ext>
            </a:extLst>
          </p:cNvPr>
          <p:cNvSpPr>
            <a:spLocks noGrp="1"/>
          </p:cNvSpPr>
          <p:nvPr>
            <p:ph idx="1"/>
          </p:nvPr>
        </p:nvSpPr>
        <p:spPr>
          <a:xfrm>
            <a:off x="838200" y="1253331"/>
            <a:ext cx="10515600" cy="4351338"/>
          </a:xfrm>
        </p:spPr>
        <p:txBody>
          <a:bodyPr/>
          <a:lstStyle/>
          <a:p>
            <a:pPr marL="0" indent="0" algn="ctr">
              <a:buNone/>
            </a:pPr>
            <a:r>
              <a:rPr lang="en-US" dirty="0"/>
              <a:t>NOLO</a:t>
            </a:r>
          </a:p>
          <a:p>
            <a:pPr algn="ctr"/>
            <a:r>
              <a:rPr lang="en-US" dirty="0"/>
              <a:t>Advice from legal experts </a:t>
            </a:r>
          </a:p>
          <a:p>
            <a:pPr algn="ctr"/>
            <a:r>
              <a:rPr lang="en-US" dirty="0"/>
              <a:t>E-books are available on this database and won’t count against your borrowing limit.</a:t>
            </a:r>
          </a:p>
        </p:txBody>
      </p:sp>
      <p:pic>
        <p:nvPicPr>
          <p:cNvPr id="5" name="Picture 4">
            <a:extLst>
              <a:ext uri="{FF2B5EF4-FFF2-40B4-BE49-F238E27FC236}">
                <a16:creationId xmlns:a16="http://schemas.microsoft.com/office/drawing/2014/main" id="{AD9E4444-1F67-4EB0-A327-130745E68576}"/>
              </a:ext>
            </a:extLst>
          </p:cNvPr>
          <p:cNvPicPr>
            <a:picLocks noChangeAspect="1"/>
          </p:cNvPicPr>
          <p:nvPr/>
        </p:nvPicPr>
        <p:blipFill>
          <a:blip r:embed="rId2"/>
          <a:stretch>
            <a:fillRect/>
          </a:stretch>
        </p:blipFill>
        <p:spPr>
          <a:xfrm>
            <a:off x="0" y="4996019"/>
            <a:ext cx="7315200" cy="1762125"/>
          </a:xfrm>
          <a:prstGeom prst="rect">
            <a:avLst/>
          </a:prstGeom>
        </p:spPr>
      </p:pic>
      <p:pic>
        <p:nvPicPr>
          <p:cNvPr id="7" name="Picture 6">
            <a:extLst>
              <a:ext uri="{FF2B5EF4-FFF2-40B4-BE49-F238E27FC236}">
                <a16:creationId xmlns:a16="http://schemas.microsoft.com/office/drawing/2014/main" id="{CD7ADE8C-F6B6-4925-B985-F93CBC76191E}"/>
              </a:ext>
            </a:extLst>
          </p:cNvPr>
          <p:cNvPicPr>
            <a:picLocks noChangeAspect="1"/>
          </p:cNvPicPr>
          <p:nvPr/>
        </p:nvPicPr>
        <p:blipFill rotWithShape="1">
          <a:blip r:embed="rId3"/>
          <a:srcRect r="15836"/>
          <a:stretch/>
        </p:blipFill>
        <p:spPr>
          <a:xfrm>
            <a:off x="7686675" y="4996019"/>
            <a:ext cx="4505325" cy="1828800"/>
          </a:xfrm>
          <a:prstGeom prst="rect">
            <a:avLst/>
          </a:prstGeom>
        </p:spPr>
      </p:pic>
    </p:spTree>
    <p:extLst>
      <p:ext uri="{BB962C8B-B14F-4D97-AF65-F5344CB8AC3E}">
        <p14:creationId xmlns:p14="http://schemas.microsoft.com/office/powerpoint/2010/main" val="2407223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F1B7-B65A-4350-B57E-54519DC29CAD}"/>
              </a:ext>
            </a:extLst>
          </p:cNvPr>
          <p:cNvSpPr>
            <a:spLocks noGrp="1"/>
          </p:cNvSpPr>
          <p:nvPr>
            <p:ph type="title"/>
          </p:nvPr>
        </p:nvSpPr>
        <p:spPr>
          <a:xfrm>
            <a:off x="838199" y="-98514"/>
            <a:ext cx="10515600" cy="1325563"/>
          </a:xfrm>
        </p:spPr>
        <p:txBody>
          <a:bodyPr/>
          <a:lstStyle/>
          <a:p>
            <a:pPr algn="ctr"/>
            <a:r>
              <a:rPr lang="en-US" dirty="0"/>
              <a:t>Search by Publication</a:t>
            </a:r>
          </a:p>
        </p:txBody>
      </p:sp>
      <p:pic>
        <p:nvPicPr>
          <p:cNvPr id="4" name="Picture 3">
            <a:extLst>
              <a:ext uri="{FF2B5EF4-FFF2-40B4-BE49-F238E27FC236}">
                <a16:creationId xmlns:a16="http://schemas.microsoft.com/office/drawing/2014/main" id="{E3D5581A-5229-4E7D-9A3B-DD523D5251B1}"/>
              </a:ext>
            </a:extLst>
          </p:cNvPr>
          <p:cNvPicPr>
            <a:picLocks noChangeAspect="1"/>
          </p:cNvPicPr>
          <p:nvPr/>
        </p:nvPicPr>
        <p:blipFill>
          <a:blip r:embed="rId2"/>
          <a:stretch>
            <a:fillRect/>
          </a:stretch>
        </p:blipFill>
        <p:spPr>
          <a:xfrm>
            <a:off x="3157744" y="1364013"/>
            <a:ext cx="5876511" cy="5365197"/>
          </a:xfrm>
          <a:prstGeom prst="rect">
            <a:avLst/>
          </a:prstGeom>
        </p:spPr>
      </p:pic>
    </p:spTree>
    <p:extLst>
      <p:ext uri="{BB962C8B-B14F-4D97-AF65-F5344CB8AC3E}">
        <p14:creationId xmlns:p14="http://schemas.microsoft.com/office/powerpoint/2010/main" val="2645225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FDF8-05CC-4BBA-BBBF-7B7173A2F331}"/>
              </a:ext>
            </a:extLst>
          </p:cNvPr>
          <p:cNvSpPr>
            <a:spLocks noGrp="1"/>
          </p:cNvSpPr>
          <p:nvPr>
            <p:ph type="title"/>
          </p:nvPr>
        </p:nvSpPr>
        <p:spPr/>
        <p:txBody>
          <a:bodyPr/>
          <a:lstStyle/>
          <a:p>
            <a:pPr algn="ctr"/>
            <a:r>
              <a:rPr lang="en-US" dirty="0"/>
              <a:t>Advance Search</a:t>
            </a:r>
          </a:p>
        </p:txBody>
      </p:sp>
      <p:pic>
        <p:nvPicPr>
          <p:cNvPr id="5" name="Picture 4">
            <a:extLst>
              <a:ext uri="{FF2B5EF4-FFF2-40B4-BE49-F238E27FC236}">
                <a16:creationId xmlns:a16="http://schemas.microsoft.com/office/drawing/2014/main" id="{07A351C8-26AE-48E5-94E6-6525A8E95AE2}"/>
              </a:ext>
            </a:extLst>
          </p:cNvPr>
          <p:cNvPicPr>
            <a:picLocks noChangeAspect="1"/>
          </p:cNvPicPr>
          <p:nvPr/>
        </p:nvPicPr>
        <p:blipFill>
          <a:blip r:embed="rId2"/>
          <a:stretch>
            <a:fillRect/>
          </a:stretch>
        </p:blipFill>
        <p:spPr>
          <a:xfrm>
            <a:off x="2153477" y="1690688"/>
            <a:ext cx="9342783" cy="4909402"/>
          </a:xfrm>
          <a:prstGeom prst="rect">
            <a:avLst/>
          </a:prstGeom>
        </p:spPr>
      </p:pic>
    </p:spTree>
    <p:extLst>
      <p:ext uri="{BB962C8B-B14F-4D97-AF65-F5344CB8AC3E}">
        <p14:creationId xmlns:p14="http://schemas.microsoft.com/office/powerpoint/2010/main" val="3542532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FDF8-05CC-4BBA-BBBF-7B7173A2F331}"/>
              </a:ext>
            </a:extLst>
          </p:cNvPr>
          <p:cNvSpPr>
            <a:spLocks noGrp="1"/>
          </p:cNvSpPr>
          <p:nvPr>
            <p:ph type="title"/>
          </p:nvPr>
        </p:nvSpPr>
        <p:spPr/>
        <p:txBody>
          <a:bodyPr/>
          <a:lstStyle/>
          <a:p>
            <a:pPr algn="ctr"/>
            <a:r>
              <a:rPr lang="en-US" dirty="0"/>
              <a:t>Advance Search</a:t>
            </a:r>
          </a:p>
        </p:txBody>
      </p:sp>
      <p:pic>
        <p:nvPicPr>
          <p:cNvPr id="5" name="Picture 4">
            <a:extLst>
              <a:ext uri="{FF2B5EF4-FFF2-40B4-BE49-F238E27FC236}">
                <a16:creationId xmlns:a16="http://schemas.microsoft.com/office/drawing/2014/main" id="{07A351C8-26AE-48E5-94E6-6525A8E95AE2}"/>
              </a:ext>
            </a:extLst>
          </p:cNvPr>
          <p:cNvPicPr>
            <a:picLocks noChangeAspect="1"/>
          </p:cNvPicPr>
          <p:nvPr/>
        </p:nvPicPr>
        <p:blipFill>
          <a:blip r:embed="rId2"/>
          <a:stretch>
            <a:fillRect/>
          </a:stretch>
        </p:blipFill>
        <p:spPr>
          <a:xfrm>
            <a:off x="2153477" y="1690688"/>
            <a:ext cx="9342783" cy="4909402"/>
          </a:xfrm>
          <a:prstGeom prst="rect">
            <a:avLst/>
          </a:prstGeom>
        </p:spPr>
      </p:pic>
      <p:sp>
        <p:nvSpPr>
          <p:cNvPr id="3" name="Explosion: 14 Points 2">
            <a:extLst>
              <a:ext uri="{FF2B5EF4-FFF2-40B4-BE49-F238E27FC236}">
                <a16:creationId xmlns:a16="http://schemas.microsoft.com/office/drawing/2014/main" id="{9347480F-204A-4305-BAD8-5F402DCF3618}"/>
              </a:ext>
            </a:extLst>
          </p:cNvPr>
          <p:cNvSpPr/>
          <p:nvPr/>
        </p:nvSpPr>
        <p:spPr>
          <a:xfrm>
            <a:off x="695740" y="472673"/>
            <a:ext cx="10251583" cy="50871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11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9695-C573-303B-3958-F8BCCC872DF6}"/>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F113862-D9D9-9E56-513D-912AF93E84BD}"/>
              </a:ext>
            </a:extLst>
          </p:cNvPr>
          <p:cNvSpPr>
            <a:spLocks noGrp="1"/>
          </p:cNvSpPr>
          <p:nvPr>
            <p:ph idx="1"/>
          </p:nvPr>
        </p:nvSpPr>
        <p:spPr/>
        <p:txBody>
          <a:bodyPr>
            <a:normAutofit fontScale="77500" lnSpcReduction="20000"/>
          </a:bodyPr>
          <a:lstStyle/>
          <a:p>
            <a:r>
              <a:rPr lang="en-US" sz="2600" dirty="0"/>
              <a:t>Business owner since 2014.</a:t>
            </a:r>
          </a:p>
          <a:p>
            <a:pPr lvl="1"/>
            <a:r>
              <a:rPr lang="en-US" dirty="0"/>
              <a:t>85% of current business coming through networking/referrals/community involvement.</a:t>
            </a:r>
          </a:p>
          <a:p>
            <a:r>
              <a:rPr lang="en-US" sz="2600" dirty="0"/>
              <a:t>SCORE – Mentor and Subject Matter Expert</a:t>
            </a:r>
          </a:p>
          <a:p>
            <a:r>
              <a:rPr lang="en-US" sz="2600" dirty="0"/>
              <a:t>Consultant – Oklahoma Small Business Continuity Program</a:t>
            </a:r>
          </a:p>
          <a:p>
            <a:r>
              <a:rPr lang="en-US" sz="2600" dirty="0"/>
              <a:t>Mentor – Oklahoma Entrepreneur Mentoring Program</a:t>
            </a:r>
          </a:p>
          <a:p>
            <a:r>
              <a:rPr lang="en-US" sz="2600" dirty="0"/>
              <a:t>2022 Board Chair – Bixby Chamber</a:t>
            </a:r>
          </a:p>
          <a:p>
            <a:pPr lvl="1"/>
            <a:r>
              <a:rPr lang="en-US" dirty="0"/>
              <a:t>2022 Entrepreneur of the Year</a:t>
            </a:r>
          </a:p>
          <a:p>
            <a:pPr lvl="1"/>
            <a:r>
              <a:rPr lang="en-US" dirty="0"/>
              <a:t>2020 Woman Owned Business of the Year</a:t>
            </a:r>
          </a:p>
          <a:p>
            <a:r>
              <a:rPr lang="en-US" sz="2600" dirty="0"/>
              <a:t>2020-2022 Closed Networking Group Leader</a:t>
            </a:r>
          </a:p>
          <a:p>
            <a:endParaRPr lang="en-US" dirty="0"/>
          </a:p>
        </p:txBody>
      </p:sp>
    </p:spTree>
    <p:extLst>
      <p:ext uri="{BB962C8B-B14F-4D97-AF65-F5344CB8AC3E}">
        <p14:creationId xmlns:p14="http://schemas.microsoft.com/office/powerpoint/2010/main" val="151066501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FDF8-05CC-4BBA-BBBF-7B7173A2F331}"/>
              </a:ext>
            </a:extLst>
          </p:cNvPr>
          <p:cNvSpPr>
            <a:spLocks noGrp="1"/>
          </p:cNvSpPr>
          <p:nvPr>
            <p:ph type="title"/>
          </p:nvPr>
        </p:nvSpPr>
        <p:spPr/>
        <p:txBody>
          <a:bodyPr/>
          <a:lstStyle/>
          <a:p>
            <a:pPr algn="ctr"/>
            <a:r>
              <a:rPr lang="en-US" dirty="0"/>
              <a:t>Advance Search</a:t>
            </a:r>
          </a:p>
        </p:txBody>
      </p:sp>
      <p:pic>
        <p:nvPicPr>
          <p:cNvPr id="5" name="Picture 4">
            <a:extLst>
              <a:ext uri="{FF2B5EF4-FFF2-40B4-BE49-F238E27FC236}">
                <a16:creationId xmlns:a16="http://schemas.microsoft.com/office/drawing/2014/main" id="{07A351C8-26AE-48E5-94E6-6525A8E95AE2}"/>
              </a:ext>
            </a:extLst>
          </p:cNvPr>
          <p:cNvPicPr>
            <a:picLocks noChangeAspect="1"/>
          </p:cNvPicPr>
          <p:nvPr/>
        </p:nvPicPr>
        <p:blipFill>
          <a:blip r:embed="rId2"/>
          <a:stretch>
            <a:fillRect/>
          </a:stretch>
        </p:blipFill>
        <p:spPr>
          <a:xfrm>
            <a:off x="2153477" y="1690688"/>
            <a:ext cx="9342783" cy="4909402"/>
          </a:xfrm>
          <a:prstGeom prst="rect">
            <a:avLst/>
          </a:prstGeom>
        </p:spPr>
      </p:pic>
      <p:sp>
        <p:nvSpPr>
          <p:cNvPr id="3" name="Explosion: 14 Points 2">
            <a:extLst>
              <a:ext uri="{FF2B5EF4-FFF2-40B4-BE49-F238E27FC236}">
                <a16:creationId xmlns:a16="http://schemas.microsoft.com/office/drawing/2014/main" id="{9347480F-204A-4305-BAD8-5F402DCF3618}"/>
              </a:ext>
            </a:extLst>
          </p:cNvPr>
          <p:cNvSpPr/>
          <p:nvPr/>
        </p:nvSpPr>
        <p:spPr>
          <a:xfrm>
            <a:off x="695740" y="472673"/>
            <a:ext cx="10251583" cy="508715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52771C5-0161-49FA-A85D-AC3DE0022972}"/>
              </a:ext>
            </a:extLst>
          </p:cNvPr>
          <p:cNvSpPr txBox="1"/>
          <p:nvPr/>
        </p:nvSpPr>
        <p:spPr>
          <a:xfrm rot="20394162">
            <a:off x="2422021" y="2472031"/>
            <a:ext cx="5692462" cy="1323439"/>
          </a:xfrm>
          <a:prstGeom prst="rect">
            <a:avLst/>
          </a:prstGeom>
          <a:noFill/>
        </p:spPr>
        <p:txBody>
          <a:bodyPr wrap="square" rtlCol="0">
            <a:spAutoFit/>
          </a:bodyPr>
          <a:lstStyle/>
          <a:p>
            <a:pPr algn="ctr"/>
            <a:r>
              <a:rPr lang="en-US" sz="8000" dirty="0">
                <a:solidFill>
                  <a:schemeClr val="bg1"/>
                </a:solidFill>
              </a:rPr>
              <a:t>Research 101</a:t>
            </a:r>
          </a:p>
        </p:txBody>
      </p:sp>
    </p:spTree>
    <p:extLst>
      <p:ext uri="{BB962C8B-B14F-4D97-AF65-F5344CB8AC3E}">
        <p14:creationId xmlns:p14="http://schemas.microsoft.com/office/powerpoint/2010/main" val="3436695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descr="A picture containing chart&#10;&#10;Description automatically generated">
            <a:extLst>
              <a:ext uri="{FF2B5EF4-FFF2-40B4-BE49-F238E27FC236}">
                <a16:creationId xmlns:a16="http://schemas.microsoft.com/office/drawing/2014/main" id="{A56889E4-7A6D-4DDB-9E0F-563A16A04B5A}"/>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1980" cy="6856718"/>
          </a:xfrm>
          <a:prstGeom prst="rect">
            <a:avLst/>
          </a:prstGeom>
        </p:spPr>
      </p:pic>
      <p:sp>
        <p:nvSpPr>
          <p:cNvPr id="3" name="TextBox 2">
            <a:extLst>
              <a:ext uri="{FF2B5EF4-FFF2-40B4-BE49-F238E27FC236}">
                <a16:creationId xmlns:a16="http://schemas.microsoft.com/office/drawing/2014/main" id="{A4EE05B6-A79F-4527-8A9D-10073A7F97F9}"/>
              </a:ext>
            </a:extLst>
          </p:cNvPr>
          <p:cNvSpPr txBox="1"/>
          <p:nvPr/>
        </p:nvSpPr>
        <p:spPr>
          <a:xfrm>
            <a:off x="1107583" y="1416675"/>
            <a:ext cx="9659155" cy="646331"/>
          </a:xfrm>
          <a:prstGeom prst="rect">
            <a:avLst/>
          </a:prstGeom>
          <a:noFill/>
        </p:spPr>
        <p:txBody>
          <a:bodyPr wrap="square" rtlCol="0">
            <a:spAutoFit/>
          </a:bodyPr>
          <a:lstStyle/>
          <a:p>
            <a:pPr algn="ctr"/>
            <a:r>
              <a:rPr lang="en-US" sz="3600" dirty="0"/>
              <a:t>Boolean Phrases</a:t>
            </a:r>
          </a:p>
        </p:txBody>
      </p:sp>
      <p:sp>
        <p:nvSpPr>
          <p:cNvPr id="4" name="Rectangle 3">
            <a:extLst>
              <a:ext uri="{FF2B5EF4-FFF2-40B4-BE49-F238E27FC236}">
                <a16:creationId xmlns:a16="http://schemas.microsoft.com/office/drawing/2014/main" id="{0458B0BF-E1E0-4344-805E-81E77B1437A9}"/>
              </a:ext>
            </a:extLst>
          </p:cNvPr>
          <p:cNvSpPr/>
          <p:nvPr/>
        </p:nvSpPr>
        <p:spPr>
          <a:xfrm>
            <a:off x="2155075" y="3029114"/>
            <a:ext cx="8379844" cy="2246769"/>
          </a:xfrm>
          <a:prstGeom prst="rect">
            <a:avLst/>
          </a:prstGeom>
        </p:spPr>
        <p:txBody>
          <a:bodyPr wrap="square">
            <a:spAutoFit/>
          </a:bodyPr>
          <a:lstStyle/>
          <a:p>
            <a:pPr algn="ctr"/>
            <a:r>
              <a:rPr lang="en-US" sz="2800" dirty="0">
                <a:solidFill>
                  <a:srgbClr val="000000"/>
                </a:solidFill>
                <a:latin typeface="-apple-system"/>
              </a:rPr>
              <a:t>Boolean searches allow you to combine words and phrases using the words AND, OR, NOT (known as Boolean operators) to limit, broaden, or define your search. A good researcher should know how to do a Boolean Search.- New York Public Library</a:t>
            </a:r>
            <a:endParaRPr lang="en-US" sz="2800" dirty="0"/>
          </a:p>
        </p:txBody>
      </p:sp>
    </p:spTree>
    <p:extLst>
      <p:ext uri="{BB962C8B-B14F-4D97-AF65-F5344CB8AC3E}">
        <p14:creationId xmlns:p14="http://schemas.microsoft.com/office/powerpoint/2010/main" val="2040306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ED6236-0338-40F6-A2F4-B4C131B3E2F0}"/>
              </a:ext>
            </a:extLst>
          </p:cNvPr>
          <p:cNvSpPr/>
          <p:nvPr/>
        </p:nvSpPr>
        <p:spPr>
          <a:xfrm>
            <a:off x="3298770" y="1595838"/>
            <a:ext cx="5388398" cy="369332"/>
          </a:xfrm>
          <a:prstGeom prst="rect">
            <a:avLst/>
          </a:prstGeom>
        </p:spPr>
        <p:txBody>
          <a:bodyPr wrap="none">
            <a:spAutoFit/>
          </a:bodyPr>
          <a:lstStyle/>
          <a:p>
            <a:r>
              <a:rPr lang="en-US" dirty="0">
                <a:solidFill>
                  <a:srgbClr val="000000"/>
                </a:solidFill>
                <a:latin typeface="-apple-system"/>
              </a:rPr>
              <a:t>AND : Using AND narrows a search by combining terms.</a:t>
            </a:r>
            <a:endParaRPr lang="en-US" dirty="0"/>
          </a:p>
        </p:txBody>
      </p:sp>
      <p:pic>
        <p:nvPicPr>
          <p:cNvPr id="3" name="Picture 2">
            <a:extLst>
              <a:ext uri="{FF2B5EF4-FFF2-40B4-BE49-F238E27FC236}">
                <a16:creationId xmlns:a16="http://schemas.microsoft.com/office/drawing/2014/main" id="{2EA8C72E-8E4A-4E20-93F4-0D7AEB79FE9F}"/>
              </a:ext>
            </a:extLst>
          </p:cNvPr>
          <p:cNvPicPr>
            <a:picLocks noChangeAspect="1"/>
          </p:cNvPicPr>
          <p:nvPr/>
        </p:nvPicPr>
        <p:blipFill>
          <a:blip r:embed="rId2"/>
          <a:stretch>
            <a:fillRect/>
          </a:stretch>
        </p:blipFill>
        <p:spPr>
          <a:xfrm>
            <a:off x="1782919" y="2276743"/>
            <a:ext cx="4210050" cy="3162300"/>
          </a:xfrm>
          <a:prstGeom prst="rect">
            <a:avLst/>
          </a:prstGeom>
        </p:spPr>
      </p:pic>
      <p:pic>
        <p:nvPicPr>
          <p:cNvPr id="4" name="Picture 3">
            <a:extLst>
              <a:ext uri="{FF2B5EF4-FFF2-40B4-BE49-F238E27FC236}">
                <a16:creationId xmlns:a16="http://schemas.microsoft.com/office/drawing/2014/main" id="{25618F0E-359C-4DD4-A64E-43F1D2A19F7A}"/>
              </a:ext>
            </a:extLst>
          </p:cNvPr>
          <p:cNvPicPr>
            <a:picLocks noChangeAspect="1"/>
          </p:cNvPicPr>
          <p:nvPr/>
        </p:nvPicPr>
        <p:blipFill>
          <a:blip r:embed="rId3"/>
          <a:stretch>
            <a:fillRect/>
          </a:stretch>
        </p:blipFill>
        <p:spPr>
          <a:xfrm>
            <a:off x="6544043" y="2324368"/>
            <a:ext cx="4286250" cy="3067050"/>
          </a:xfrm>
          <a:prstGeom prst="rect">
            <a:avLst/>
          </a:prstGeom>
        </p:spPr>
      </p:pic>
      <p:sp>
        <p:nvSpPr>
          <p:cNvPr id="5" name="Rectangle 4">
            <a:extLst>
              <a:ext uri="{FF2B5EF4-FFF2-40B4-BE49-F238E27FC236}">
                <a16:creationId xmlns:a16="http://schemas.microsoft.com/office/drawing/2014/main" id="{22A8370F-5B89-4BB0-B4F6-0A6590D8B4EF}"/>
              </a:ext>
            </a:extLst>
          </p:cNvPr>
          <p:cNvSpPr/>
          <p:nvPr/>
        </p:nvSpPr>
        <p:spPr>
          <a:xfrm>
            <a:off x="5065471" y="272399"/>
            <a:ext cx="1854995" cy="1323439"/>
          </a:xfrm>
          <a:prstGeom prst="rect">
            <a:avLst/>
          </a:prstGeom>
        </p:spPr>
        <p:txBody>
          <a:bodyPr wrap="none">
            <a:spAutoFit/>
          </a:bodyPr>
          <a:lstStyle/>
          <a:p>
            <a:r>
              <a:rPr lang="en-US" sz="8000" dirty="0"/>
              <a:t>And</a:t>
            </a:r>
          </a:p>
        </p:txBody>
      </p:sp>
    </p:spTree>
    <p:extLst>
      <p:ext uri="{BB962C8B-B14F-4D97-AF65-F5344CB8AC3E}">
        <p14:creationId xmlns:p14="http://schemas.microsoft.com/office/powerpoint/2010/main" val="835506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ED6236-0338-40F6-A2F4-B4C131B3E2F0}"/>
              </a:ext>
            </a:extLst>
          </p:cNvPr>
          <p:cNvSpPr/>
          <p:nvPr/>
        </p:nvSpPr>
        <p:spPr>
          <a:xfrm>
            <a:off x="1528204" y="1567006"/>
            <a:ext cx="9681368" cy="369332"/>
          </a:xfrm>
          <a:prstGeom prst="rect">
            <a:avLst/>
          </a:prstGeom>
        </p:spPr>
        <p:txBody>
          <a:bodyPr wrap="none">
            <a:spAutoFit/>
          </a:bodyPr>
          <a:lstStyle/>
          <a:p>
            <a:r>
              <a:rPr lang="en-US" dirty="0"/>
              <a:t>OR : Using OR broadens a search to include results that contain either of the words you're looking for.</a:t>
            </a:r>
          </a:p>
        </p:txBody>
      </p:sp>
      <p:pic>
        <p:nvPicPr>
          <p:cNvPr id="3" name="Picture 2">
            <a:extLst>
              <a:ext uri="{FF2B5EF4-FFF2-40B4-BE49-F238E27FC236}">
                <a16:creationId xmlns:a16="http://schemas.microsoft.com/office/drawing/2014/main" id="{B11D7420-9D02-49D4-AEF9-D949D2D4A44A}"/>
              </a:ext>
            </a:extLst>
          </p:cNvPr>
          <p:cNvPicPr>
            <a:picLocks noChangeAspect="1"/>
          </p:cNvPicPr>
          <p:nvPr/>
        </p:nvPicPr>
        <p:blipFill>
          <a:blip r:embed="rId2"/>
          <a:stretch>
            <a:fillRect/>
          </a:stretch>
        </p:blipFill>
        <p:spPr>
          <a:xfrm>
            <a:off x="3242829" y="1936338"/>
            <a:ext cx="5998265" cy="4765571"/>
          </a:xfrm>
          <a:prstGeom prst="rect">
            <a:avLst/>
          </a:prstGeom>
        </p:spPr>
      </p:pic>
      <p:sp>
        <p:nvSpPr>
          <p:cNvPr id="4" name="Rectangle 3">
            <a:extLst>
              <a:ext uri="{FF2B5EF4-FFF2-40B4-BE49-F238E27FC236}">
                <a16:creationId xmlns:a16="http://schemas.microsoft.com/office/drawing/2014/main" id="{BCB769E9-53E1-48EB-B8A5-9C443D044D0E}"/>
              </a:ext>
            </a:extLst>
          </p:cNvPr>
          <p:cNvSpPr/>
          <p:nvPr/>
        </p:nvSpPr>
        <p:spPr>
          <a:xfrm>
            <a:off x="5384908" y="156091"/>
            <a:ext cx="1422184" cy="1323439"/>
          </a:xfrm>
          <a:prstGeom prst="rect">
            <a:avLst/>
          </a:prstGeom>
        </p:spPr>
        <p:txBody>
          <a:bodyPr wrap="none">
            <a:spAutoFit/>
          </a:bodyPr>
          <a:lstStyle/>
          <a:p>
            <a:r>
              <a:rPr lang="en-US" sz="8000" dirty="0"/>
              <a:t>OR</a:t>
            </a:r>
          </a:p>
        </p:txBody>
      </p:sp>
    </p:spTree>
    <p:extLst>
      <p:ext uri="{BB962C8B-B14F-4D97-AF65-F5344CB8AC3E}">
        <p14:creationId xmlns:p14="http://schemas.microsoft.com/office/powerpoint/2010/main" val="341369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B83BBB-6457-44AC-A9FB-060E18EBD2B6}"/>
              </a:ext>
            </a:extLst>
          </p:cNvPr>
          <p:cNvPicPr>
            <a:picLocks noChangeAspect="1"/>
          </p:cNvPicPr>
          <p:nvPr/>
        </p:nvPicPr>
        <p:blipFill>
          <a:blip r:embed="rId2"/>
          <a:stretch>
            <a:fillRect/>
          </a:stretch>
        </p:blipFill>
        <p:spPr>
          <a:xfrm>
            <a:off x="3588913" y="2126260"/>
            <a:ext cx="4686300" cy="3838575"/>
          </a:xfrm>
          <a:prstGeom prst="rect">
            <a:avLst/>
          </a:prstGeom>
        </p:spPr>
      </p:pic>
      <p:sp>
        <p:nvSpPr>
          <p:cNvPr id="6" name="Rectangle 5">
            <a:extLst>
              <a:ext uri="{FF2B5EF4-FFF2-40B4-BE49-F238E27FC236}">
                <a16:creationId xmlns:a16="http://schemas.microsoft.com/office/drawing/2014/main" id="{946D31AF-76F5-4458-9318-3FB18728C1D7}"/>
              </a:ext>
            </a:extLst>
          </p:cNvPr>
          <p:cNvSpPr/>
          <p:nvPr/>
        </p:nvSpPr>
        <p:spPr>
          <a:xfrm>
            <a:off x="1493950" y="1202929"/>
            <a:ext cx="9822287" cy="646331"/>
          </a:xfrm>
          <a:prstGeom prst="rect">
            <a:avLst/>
          </a:prstGeom>
        </p:spPr>
        <p:txBody>
          <a:bodyPr wrap="square">
            <a:spAutoFit/>
          </a:bodyPr>
          <a:lstStyle/>
          <a:p>
            <a:r>
              <a:rPr lang="en-US" dirty="0">
                <a:solidFill>
                  <a:srgbClr val="000000"/>
                </a:solidFill>
                <a:latin typeface="-apple-system"/>
              </a:rPr>
              <a:t>NOT : Using NOT will narrow a search by exclusion. (Some search engines, like Google, recognize the minus (-) symbol, instead of the word NOT).</a:t>
            </a:r>
            <a:endParaRPr lang="en-US" dirty="0"/>
          </a:p>
        </p:txBody>
      </p:sp>
      <p:sp>
        <p:nvSpPr>
          <p:cNvPr id="2" name="Rectangle 1">
            <a:extLst>
              <a:ext uri="{FF2B5EF4-FFF2-40B4-BE49-F238E27FC236}">
                <a16:creationId xmlns:a16="http://schemas.microsoft.com/office/drawing/2014/main" id="{C21828E0-83D9-4D78-8730-D082AC873397}"/>
              </a:ext>
            </a:extLst>
          </p:cNvPr>
          <p:cNvSpPr/>
          <p:nvPr/>
        </p:nvSpPr>
        <p:spPr>
          <a:xfrm>
            <a:off x="5230218" y="2602"/>
            <a:ext cx="1731564" cy="1323439"/>
          </a:xfrm>
          <a:prstGeom prst="rect">
            <a:avLst/>
          </a:prstGeom>
        </p:spPr>
        <p:txBody>
          <a:bodyPr wrap="none">
            <a:spAutoFit/>
          </a:bodyPr>
          <a:lstStyle/>
          <a:p>
            <a:pPr algn="ctr"/>
            <a:r>
              <a:rPr lang="en-US" sz="8000" dirty="0"/>
              <a:t>Not</a:t>
            </a:r>
          </a:p>
        </p:txBody>
      </p:sp>
    </p:spTree>
    <p:extLst>
      <p:ext uri="{BB962C8B-B14F-4D97-AF65-F5344CB8AC3E}">
        <p14:creationId xmlns:p14="http://schemas.microsoft.com/office/powerpoint/2010/main" val="1896205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EB9ABC-8AA1-4FBE-99D4-ED4CB57F4F14}"/>
              </a:ext>
            </a:extLst>
          </p:cNvPr>
          <p:cNvSpPr txBox="1"/>
          <p:nvPr/>
        </p:nvSpPr>
        <p:spPr>
          <a:xfrm>
            <a:off x="2910625" y="2967335"/>
            <a:ext cx="7122016" cy="1754326"/>
          </a:xfrm>
          <a:prstGeom prst="rect">
            <a:avLst/>
          </a:prstGeom>
          <a:noFill/>
        </p:spPr>
        <p:txBody>
          <a:bodyPr wrap="square" rtlCol="0">
            <a:spAutoFit/>
          </a:bodyPr>
          <a:lstStyle/>
          <a:p>
            <a:r>
              <a:rPr lang="en-US" sz="5400" dirty="0"/>
              <a:t>“Enterprise Rent a Car”</a:t>
            </a:r>
          </a:p>
          <a:p>
            <a:endParaRPr lang="en-US" sz="5400" dirty="0"/>
          </a:p>
        </p:txBody>
      </p:sp>
      <p:sp>
        <p:nvSpPr>
          <p:cNvPr id="3" name="TextBox 2">
            <a:extLst>
              <a:ext uri="{FF2B5EF4-FFF2-40B4-BE49-F238E27FC236}">
                <a16:creationId xmlns:a16="http://schemas.microsoft.com/office/drawing/2014/main" id="{33B6025A-DA63-4B3F-82D5-110428B5446D}"/>
              </a:ext>
            </a:extLst>
          </p:cNvPr>
          <p:cNvSpPr txBox="1"/>
          <p:nvPr/>
        </p:nvSpPr>
        <p:spPr>
          <a:xfrm>
            <a:off x="2910625" y="682580"/>
            <a:ext cx="6606862" cy="1200329"/>
          </a:xfrm>
          <a:prstGeom prst="rect">
            <a:avLst/>
          </a:prstGeom>
          <a:noFill/>
        </p:spPr>
        <p:txBody>
          <a:bodyPr wrap="square" rtlCol="0">
            <a:spAutoFit/>
          </a:bodyPr>
          <a:lstStyle/>
          <a:p>
            <a:pPr algn="ctr"/>
            <a:r>
              <a:rPr lang="en-US" sz="7200" dirty="0"/>
              <a:t>Quotations</a:t>
            </a:r>
          </a:p>
        </p:txBody>
      </p:sp>
    </p:spTree>
    <p:extLst>
      <p:ext uri="{BB962C8B-B14F-4D97-AF65-F5344CB8AC3E}">
        <p14:creationId xmlns:p14="http://schemas.microsoft.com/office/powerpoint/2010/main" val="10780219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1A6D5F-1F06-4925-8D4F-D96E2B70E54E}"/>
              </a:ext>
            </a:extLst>
          </p:cNvPr>
          <p:cNvPicPr>
            <a:picLocks noChangeAspect="1"/>
          </p:cNvPicPr>
          <p:nvPr/>
        </p:nvPicPr>
        <p:blipFill>
          <a:blip r:embed="rId2"/>
          <a:stretch>
            <a:fillRect/>
          </a:stretch>
        </p:blipFill>
        <p:spPr>
          <a:xfrm>
            <a:off x="903480" y="542321"/>
            <a:ext cx="10385039" cy="5501661"/>
          </a:xfrm>
          <a:prstGeom prst="rect">
            <a:avLst/>
          </a:prstGeom>
        </p:spPr>
      </p:pic>
      <p:sp>
        <p:nvSpPr>
          <p:cNvPr id="3" name="Oval 2">
            <a:extLst>
              <a:ext uri="{FF2B5EF4-FFF2-40B4-BE49-F238E27FC236}">
                <a16:creationId xmlns:a16="http://schemas.microsoft.com/office/drawing/2014/main" id="{B746B9AC-9002-4FB0-A796-5C22DBE1617F}"/>
              </a:ext>
            </a:extLst>
          </p:cNvPr>
          <p:cNvSpPr/>
          <p:nvPr/>
        </p:nvSpPr>
        <p:spPr>
          <a:xfrm>
            <a:off x="656822" y="426412"/>
            <a:ext cx="2485623" cy="1003144"/>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DEF99BF-DC7D-452F-ACFA-E9808B4F53B6}"/>
              </a:ext>
            </a:extLst>
          </p:cNvPr>
          <p:cNvSpPr/>
          <p:nvPr/>
        </p:nvSpPr>
        <p:spPr>
          <a:xfrm>
            <a:off x="5962918" y="759854"/>
            <a:ext cx="1700012" cy="86288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1565643-AF97-4261-BDB8-51EAD2A86C19}"/>
              </a:ext>
            </a:extLst>
          </p:cNvPr>
          <p:cNvSpPr/>
          <p:nvPr/>
        </p:nvSpPr>
        <p:spPr>
          <a:xfrm>
            <a:off x="5756856" y="4121239"/>
            <a:ext cx="5325601" cy="86288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201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6F88BB-90F3-47AA-B771-C729C64C779C}"/>
              </a:ext>
            </a:extLst>
          </p:cNvPr>
          <p:cNvPicPr>
            <a:picLocks noChangeAspect="1"/>
          </p:cNvPicPr>
          <p:nvPr/>
        </p:nvPicPr>
        <p:blipFill>
          <a:blip r:embed="rId2"/>
          <a:stretch>
            <a:fillRect/>
          </a:stretch>
        </p:blipFill>
        <p:spPr>
          <a:xfrm>
            <a:off x="1853350" y="0"/>
            <a:ext cx="8820150" cy="3038475"/>
          </a:xfrm>
          <a:prstGeom prst="rect">
            <a:avLst/>
          </a:prstGeom>
        </p:spPr>
      </p:pic>
      <p:sp>
        <p:nvSpPr>
          <p:cNvPr id="3" name="TextBox 2">
            <a:extLst>
              <a:ext uri="{FF2B5EF4-FFF2-40B4-BE49-F238E27FC236}">
                <a16:creationId xmlns:a16="http://schemas.microsoft.com/office/drawing/2014/main" id="{AFCCEBE6-D31F-4725-9A7F-DE672B8FAB7F}"/>
              </a:ext>
            </a:extLst>
          </p:cNvPr>
          <p:cNvSpPr txBox="1"/>
          <p:nvPr/>
        </p:nvSpPr>
        <p:spPr>
          <a:xfrm>
            <a:off x="2150772" y="3271234"/>
            <a:ext cx="8139448"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t>Look for specific publications</a:t>
            </a:r>
          </a:p>
          <a:p>
            <a:pPr marL="285750" indent="-285750">
              <a:buFont typeface="Arial" panose="020B0604020202020204" pitchFamily="34" charset="0"/>
              <a:buChar char="•"/>
            </a:pPr>
            <a:r>
              <a:rPr lang="en-US" sz="2800" dirty="0"/>
              <a:t>Search by topic </a:t>
            </a:r>
          </a:p>
          <a:p>
            <a:pPr marL="285750" indent="-285750">
              <a:buFont typeface="Arial" panose="020B0604020202020204" pitchFamily="34" charset="0"/>
              <a:buChar char="•"/>
            </a:pPr>
            <a:r>
              <a:rPr lang="en-US" sz="2800" dirty="0"/>
              <a:t>Find Market Line reports (company profiles) </a:t>
            </a:r>
          </a:p>
        </p:txBody>
      </p:sp>
    </p:spTree>
    <p:extLst>
      <p:ext uri="{BB962C8B-B14F-4D97-AF65-F5344CB8AC3E}">
        <p14:creationId xmlns:p14="http://schemas.microsoft.com/office/powerpoint/2010/main" val="1524907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BEE3A2-4994-44EF-A6A9-1B839AE8FE55}"/>
              </a:ext>
            </a:extLst>
          </p:cNvPr>
          <p:cNvPicPr>
            <a:picLocks noChangeAspect="1"/>
          </p:cNvPicPr>
          <p:nvPr/>
        </p:nvPicPr>
        <p:blipFill>
          <a:blip r:embed="rId2"/>
          <a:stretch>
            <a:fillRect/>
          </a:stretch>
        </p:blipFill>
        <p:spPr>
          <a:xfrm>
            <a:off x="1248781" y="847725"/>
            <a:ext cx="7324725" cy="5162550"/>
          </a:xfrm>
          <a:prstGeom prst="rect">
            <a:avLst/>
          </a:prstGeom>
        </p:spPr>
      </p:pic>
      <p:sp>
        <p:nvSpPr>
          <p:cNvPr id="3" name="Oval 2">
            <a:extLst>
              <a:ext uri="{FF2B5EF4-FFF2-40B4-BE49-F238E27FC236}">
                <a16:creationId xmlns:a16="http://schemas.microsoft.com/office/drawing/2014/main" id="{35AAC401-C1E2-42EF-9F46-C1D69F1E33B8}"/>
              </a:ext>
            </a:extLst>
          </p:cNvPr>
          <p:cNvSpPr/>
          <p:nvPr/>
        </p:nvSpPr>
        <p:spPr>
          <a:xfrm>
            <a:off x="1248781" y="2150772"/>
            <a:ext cx="3426250" cy="252425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961B576-E2BA-4F80-AD26-6C2DE8415473}"/>
              </a:ext>
            </a:extLst>
          </p:cNvPr>
          <p:cNvSpPr txBox="1"/>
          <p:nvPr/>
        </p:nvSpPr>
        <p:spPr>
          <a:xfrm>
            <a:off x="6284890" y="2382592"/>
            <a:ext cx="4430333" cy="830997"/>
          </a:xfrm>
          <a:prstGeom prst="rect">
            <a:avLst/>
          </a:prstGeom>
          <a:noFill/>
        </p:spPr>
        <p:txBody>
          <a:bodyPr wrap="square" rtlCol="0">
            <a:spAutoFit/>
          </a:bodyPr>
          <a:lstStyle/>
          <a:p>
            <a:r>
              <a:rPr lang="en-US" sz="2400" dirty="0"/>
              <a:t>Find more information by utilizing the linked search terms</a:t>
            </a:r>
          </a:p>
        </p:txBody>
      </p:sp>
      <p:cxnSp>
        <p:nvCxnSpPr>
          <p:cNvPr id="6" name="Straight Connector 5">
            <a:extLst>
              <a:ext uri="{FF2B5EF4-FFF2-40B4-BE49-F238E27FC236}">
                <a16:creationId xmlns:a16="http://schemas.microsoft.com/office/drawing/2014/main" id="{FA026D94-C024-4C02-BDFA-18CAED57283C}"/>
              </a:ext>
            </a:extLst>
          </p:cNvPr>
          <p:cNvCxnSpPr/>
          <p:nvPr/>
        </p:nvCxnSpPr>
        <p:spPr>
          <a:xfrm flipV="1">
            <a:off x="4816699" y="2884868"/>
            <a:ext cx="1468191" cy="708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842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9F0B23-698B-4F33-82A0-88C3D7DA30A4}"/>
              </a:ext>
            </a:extLst>
          </p:cNvPr>
          <p:cNvPicPr>
            <a:picLocks noChangeAspect="1"/>
          </p:cNvPicPr>
          <p:nvPr/>
        </p:nvPicPr>
        <p:blipFill>
          <a:blip r:embed="rId2"/>
          <a:stretch>
            <a:fillRect/>
          </a:stretch>
        </p:blipFill>
        <p:spPr>
          <a:xfrm>
            <a:off x="890587" y="209550"/>
            <a:ext cx="10410825" cy="3219450"/>
          </a:xfrm>
          <a:prstGeom prst="rect">
            <a:avLst/>
          </a:prstGeom>
        </p:spPr>
      </p:pic>
      <p:pic>
        <p:nvPicPr>
          <p:cNvPr id="3" name="Picture 2">
            <a:extLst>
              <a:ext uri="{FF2B5EF4-FFF2-40B4-BE49-F238E27FC236}">
                <a16:creationId xmlns:a16="http://schemas.microsoft.com/office/drawing/2014/main" id="{84DA5A00-2F86-4154-B726-A6DCE1865392}"/>
              </a:ext>
            </a:extLst>
          </p:cNvPr>
          <p:cNvPicPr>
            <a:picLocks noChangeAspect="1"/>
          </p:cNvPicPr>
          <p:nvPr/>
        </p:nvPicPr>
        <p:blipFill>
          <a:blip r:embed="rId3"/>
          <a:stretch>
            <a:fillRect/>
          </a:stretch>
        </p:blipFill>
        <p:spPr>
          <a:xfrm>
            <a:off x="890586" y="3693152"/>
            <a:ext cx="2933157" cy="2862194"/>
          </a:xfrm>
          <a:prstGeom prst="rect">
            <a:avLst/>
          </a:prstGeom>
        </p:spPr>
      </p:pic>
      <p:sp>
        <p:nvSpPr>
          <p:cNvPr id="4" name="TextBox 3">
            <a:extLst>
              <a:ext uri="{FF2B5EF4-FFF2-40B4-BE49-F238E27FC236}">
                <a16:creationId xmlns:a16="http://schemas.microsoft.com/office/drawing/2014/main" id="{0B22BE4A-99A5-4C77-B5F5-7FFC1259725B}"/>
              </a:ext>
            </a:extLst>
          </p:cNvPr>
          <p:cNvSpPr txBox="1"/>
          <p:nvPr/>
        </p:nvSpPr>
        <p:spPr>
          <a:xfrm>
            <a:off x="3966693" y="3508358"/>
            <a:ext cx="793338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Browse by topic or use Booleans to search for specific information</a:t>
            </a:r>
          </a:p>
          <a:p>
            <a:endParaRPr lang="en-US" sz="2400" dirty="0"/>
          </a:p>
          <a:p>
            <a:pPr marL="285750" indent="-285750">
              <a:buFont typeface="Arial" panose="020B0604020202020204" pitchFamily="34" charset="0"/>
              <a:buChar char="•"/>
            </a:pPr>
            <a:r>
              <a:rPr lang="en-US" sz="2400" dirty="0"/>
              <a:t>Find information from a global perspective</a:t>
            </a:r>
          </a:p>
          <a:p>
            <a:endParaRPr lang="en-US" sz="2400" dirty="0"/>
          </a:p>
          <a:p>
            <a:pPr marL="285750" indent="-285750">
              <a:buFont typeface="Arial" panose="020B0604020202020204" pitchFamily="34" charset="0"/>
              <a:buChar char="•"/>
            </a:pPr>
            <a:r>
              <a:rPr lang="en-US" sz="2400" dirty="0"/>
              <a:t>Get information about/by business leaders</a:t>
            </a:r>
          </a:p>
          <a:p>
            <a:endParaRPr lang="en-US" sz="2400" dirty="0"/>
          </a:p>
          <a:p>
            <a:pPr marL="285750" indent="-285750">
              <a:buFont typeface="Arial" panose="020B0604020202020204" pitchFamily="34" charset="0"/>
              <a:buChar char="•"/>
            </a:pPr>
            <a:r>
              <a:rPr lang="en-US" sz="2400" dirty="0"/>
              <a:t>Search by blog, journal, newspaper, transcripts or videos</a:t>
            </a:r>
          </a:p>
        </p:txBody>
      </p:sp>
    </p:spTree>
    <p:extLst>
      <p:ext uri="{BB962C8B-B14F-4D97-AF65-F5344CB8AC3E}">
        <p14:creationId xmlns:p14="http://schemas.microsoft.com/office/powerpoint/2010/main" val="376150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ADDD6-8AA2-5B1F-F767-9B763012EEED}"/>
              </a:ext>
            </a:extLst>
          </p:cNvPr>
          <p:cNvSpPr>
            <a:spLocks noGrp="1"/>
          </p:cNvSpPr>
          <p:nvPr>
            <p:ph type="title"/>
          </p:nvPr>
        </p:nvSpPr>
        <p:spPr/>
        <p:txBody>
          <a:bodyPr/>
          <a:lstStyle/>
          <a:p>
            <a:r>
              <a:rPr lang="en-US" dirty="0"/>
              <a:t>Networking	</a:t>
            </a:r>
          </a:p>
        </p:txBody>
      </p:sp>
      <p:sp>
        <p:nvSpPr>
          <p:cNvPr id="3" name="Content Placeholder 2">
            <a:extLst>
              <a:ext uri="{FF2B5EF4-FFF2-40B4-BE49-F238E27FC236}">
                <a16:creationId xmlns:a16="http://schemas.microsoft.com/office/drawing/2014/main" id="{3EB8ADDA-7144-51AC-1490-4AF5E2BE9E89}"/>
              </a:ext>
            </a:extLst>
          </p:cNvPr>
          <p:cNvSpPr>
            <a:spLocks noGrp="1"/>
          </p:cNvSpPr>
          <p:nvPr>
            <p:ph idx="1"/>
          </p:nvPr>
        </p:nvSpPr>
        <p:spPr>
          <a:xfrm>
            <a:off x="1451579" y="2085005"/>
            <a:ext cx="9603275" cy="3450613"/>
          </a:xfrm>
        </p:spPr>
        <p:txBody>
          <a:bodyPr/>
          <a:lstStyle/>
          <a:p>
            <a:endParaRPr lang="en-US" dirty="0"/>
          </a:p>
          <a:p>
            <a:r>
              <a:rPr lang="en-US" sz="2000" dirty="0"/>
              <a:t>What does it mean to you?</a:t>
            </a:r>
          </a:p>
          <a:p>
            <a:r>
              <a:rPr lang="en-US" sz="2000" dirty="0"/>
              <a:t>Transactional vs. Relationship Networking</a:t>
            </a:r>
          </a:p>
        </p:txBody>
      </p:sp>
    </p:spTree>
    <p:extLst>
      <p:ext uri="{BB962C8B-B14F-4D97-AF65-F5344CB8AC3E}">
        <p14:creationId xmlns:p14="http://schemas.microsoft.com/office/powerpoint/2010/main" val="631540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3" name="Picture 2"/>
          <p:cNvPicPr>
            <a:picLocks noChangeAspect="1"/>
          </p:cNvPicPr>
          <p:nvPr/>
        </p:nvPicPr>
        <p:blipFill>
          <a:blip r:embed="rId3"/>
          <a:stretch>
            <a:fillRect/>
          </a:stretch>
        </p:blipFill>
        <p:spPr>
          <a:xfrm>
            <a:off x="0" y="1567940"/>
            <a:ext cx="12193764" cy="3102654"/>
          </a:xfrm>
          <a:prstGeom prst="rect">
            <a:avLst/>
          </a:prstGeom>
        </p:spPr>
      </p:pic>
      <p:sp>
        <p:nvSpPr>
          <p:cNvPr id="2" name="TextBox 1">
            <a:extLst>
              <a:ext uri="{FF2B5EF4-FFF2-40B4-BE49-F238E27FC236}">
                <a16:creationId xmlns:a16="http://schemas.microsoft.com/office/drawing/2014/main" id="{A113382D-5CF1-43F9-A6EC-63270C4CD000}"/>
              </a:ext>
            </a:extLst>
          </p:cNvPr>
          <p:cNvSpPr txBox="1"/>
          <p:nvPr/>
        </p:nvSpPr>
        <p:spPr>
          <a:xfrm>
            <a:off x="1965755" y="4852189"/>
            <a:ext cx="3773510" cy="1446550"/>
          </a:xfrm>
          <a:prstGeom prst="rect">
            <a:avLst/>
          </a:prstGeom>
          <a:noFill/>
        </p:spPr>
        <p:txBody>
          <a:bodyPr wrap="square" rtlCol="0">
            <a:spAutoFit/>
          </a:bodyPr>
          <a:lstStyle/>
          <a:p>
            <a:r>
              <a:rPr lang="en-US" sz="8800" dirty="0">
                <a:solidFill>
                  <a:srgbClr val="EE231E"/>
                </a:solidFill>
                <a:latin typeface="Eras Bold ITC" panose="020B0907030504020204" pitchFamily="34" charset="0"/>
              </a:rPr>
              <a:t>AskUs</a:t>
            </a:r>
          </a:p>
        </p:txBody>
      </p:sp>
      <p:sp>
        <p:nvSpPr>
          <p:cNvPr id="4" name="TextBox 3">
            <a:extLst>
              <a:ext uri="{FF2B5EF4-FFF2-40B4-BE49-F238E27FC236}">
                <a16:creationId xmlns:a16="http://schemas.microsoft.com/office/drawing/2014/main" id="{068E3E1C-D9C2-4D4E-9429-F69E2662CE6A}"/>
              </a:ext>
            </a:extLst>
          </p:cNvPr>
          <p:cNvSpPr txBox="1"/>
          <p:nvPr/>
        </p:nvSpPr>
        <p:spPr>
          <a:xfrm>
            <a:off x="6855414" y="5212274"/>
            <a:ext cx="7302321" cy="584775"/>
          </a:xfrm>
          <a:prstGeom prst="rect">
            <a:avLst/>
          </a:prstGeom>
          <a:noFill/>
        </p:spPr>
        <p:txBody>
          <a:bodyPr wrap="square" rtlCol="0">
            <a:spAutoFit/>
          </a:bodyPr>
          <a:lstStyle/>
          <a:p>
            <a:r>
              <a:rPr lang="en-US" sz="3200" dirty="0">
                <a:solidFill>
                  <a:srgbClr val="00B0F0"/>
                </a:solidFill>
              </a:rPr>
              <a:t>918-549-7323</a:t>
            </a:r>
          </a:p>
        </p:txBody>
      </p:sp>
      <p:sp>
        <p:nvSpPr>
          <p:cNvPr id="7" name="TextBox 6">
            <a:extLst>
              <a:ext uri="{FF2B5EF4-FFF2-40B4-BE49-F238E27FC236}">
                <a16:creationId xmlns:a16="http://schemas.microsoft.com/office/drawing/2014/main" id="{0449CE94-D39A-4D17-91AC-6CE1A5CEA7FD}"/>
              </a:ext>
            </a:extLst>
          </p:cNvPr>
          <p:cNvSpPr txBox="1"/>
          <p:nvPr/>
        </p:nvSpPr>
        <p:spPr>
          <a:xfrm>
            <a:off x="6095098" y="5575464"/>
            <a:ext cx="7302321" cy="584775"/>
          </a:xfrm>
          <a:prstGeom prst="rect">
            <a:avLst/>
          </a:prstGeom>
          <a:noFill/>
        </p:spPr>
        <p:txBody>
          <a:bodyPr wrap="square" rtlCol="0">
            <a:spAutoFit/>
          </a:bodyPr>
          <a:lstStyle/>
          <a:p>
            <a:r>
              <a:rPr lang="en-US" sz="3200" dirty="0">
                <a:solidFill>
                  <a:srgbClr val="92D050"/>
                </a:solidFill>
              </a:rPr>
              <a:t>askus@tulsalibrary.org</a:t>
            </a:r>
          </a:p>
        </p:txBody>
      </p:sp>
    </p:spTree>
    <p:extLst>
      <p:ext uri="{BB962C8B-B14F-4D97-AF65-F5344CB8AC3E}">
        <p14:creationId xmlns:p14="http://schemas.microsoft.com/office/powerpoint/2010/main" val="39283431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A3FBE1ED-663F-446B-ABD4-D29A9B453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661220" y="2692751"/>
            <a:ext cx="6753947" cy="830997"/>
          </a:xfrm>
          <a:prstGeom prst="rect">
            <a:avLst/>
          </a:prstGeom>
          <a:noFill/>
        </p:spPr>
        <p:txBody>
          <a:bodyPr wrap="square" rtlCol="0">
            <a:spAutoFit/>
          </a:bodyPr>
          <a:lstStyle/>
          <a:p>
            <a:pPr algn="ctr"/>
            <a:r>
              <a:rPr lang="en-US" sz="4800" b="1" dirty="0"/>
              <a:t>Questions?</a:t>
            </a:r>
          </a:p>
        </p:txBody>
      </p:sp>
    </p:spTree>
    <p:extLst>
      <p:ext uri="{BB962C8B-B14F-4D97-AF65-F5344CB8AC3E}">
        <p14:creationId xmlns:p14="http://schemas.microsoft.com/office/powerpoint/2010/main" val="2291678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61C6-A0B4-4A64-8D80-123AD1CAC215}"/>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838B4C9B-5738-4A91-93B2-24657D5791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A927B01D-EF63-41E2-809A-5D8EB44B5412}"/>
              </a:ext>
            </a:extLst>
          </p:cNvPr>
          <p:cNvSpPr txBox="1"/>
          <p:nvPr/>
        </p:nvSpPr>
        <p:spPr>
          <a:xfrm>
            <a:off x="2531918" y="2685098"/>
            <a:ext cx="7128164" cy="830997"/>
          </a:xfrm>
          <a:prstGeom prst="rect">
            <a:avLst/>
          </a:prstGeom>
          <a:noFill/>
        </p:spPr>
        <p:txBody>
          <a:bodyPr wrap="square" rtlCol="0">
            <a:spAutoFit/>
          </a:bodyPr>
          <a:lstStyle/>
          <a:p>
            <a:pPr algn="ctr"/>
            <a:r>
              <a:rPr lang="en-US" sz="2400" dirty="0">
                <a:solidFill>
                  <a:srgbClr val="00B2F1"/>
                </a:solidFill>
              </a:rPr>
              <a:t>Heather.Lozano@tulsalibrary.org</a:t>
            </a:r>
          </a:p>
          <a:p>
            <a:pPr algn="ctr"/>
            <a:r>
              <a:rPr lang="en-US" sz="2400" dirty="0"/>
              <a:t>918-549-7429</a:t>
            </a:r>
          </a:p>
        </p:txBody>
      </p:sp>
      <p:pic>
        <p:nvPicPr>
          <p:cNvPr id="4" name="Picture 3"/>
          <p:cNvPicPr>
            <a:picLocks noChangeAspect="1"/>
          </p:cNvPicPr>
          <p:nvPr/>
        </p:nvPicPr>
        <p:blipFill rotWithShape="1">
          <a:blip r:embed="rId3"/>
          <a:srcRect l="2712" t="13833" r="2811" b="25519"/>
          <a:stretch/>
        </p:blipFill>
        <p:spPr>
          <a:xfrm>
            <a:off x="3287820" y="600930"/>
            <a:ext cx="5467114" cy="1759432"/>
          </a:xfrm>
          <a:prstGeom prst="rect">
            <a:avLst/>
          </a:prstGeom>
        </p:spPr>
      </p:pic>
      <p:sp>
        <p:nvSpPr>
          <p:cNvPr id="7" name="TextBox 6">
            <a:extLst>
              <a:ext uri="{FF2B5EF4-FFF2-40B4-BE49-F238E27FC236}">
                <a16:creationId xmlns:a16="http://schemas.microsoft.com/office/drawing/2014/main" id="{A927B01D-EF63-41E2-809A-5D8EB44B5412}"/>
              </a:ext>
            </a:extLst>
          </p:cNvPr>
          <p:cNvSpPr txBox="1"/>
          <p:nvPr/>
        </p:nvSpPr>
        <p:spPr>
          <a:xfrm>
            <a:off x="2531918" y="3840831"/>
            <a:ext cx="7128164" cy="830997"/>
          </a:xfrm>
          <a:prstGeom prst="rect">
            <a:avLst/>
          </a:prstGeom>
          <a:noFill/>
        </p:spPr>
        <p:txBody>
          <a:bodyPr wrap="square" rtlCol="0">
            <a:spAutoFit/>
          </a:bodyPr>
          <a:lstStyle/>
          <a:p>
            <a:pPr algn="ctr"/>
            <a:r>
              <a:rPr lang="en-US" sz="2400" dirty="0">
                <a:solidFill>
                  <a:srgbClr val="00B2F1"/>
                </a:solidFill>
              </a:rPr>
              <a:t>wizard@tulsalibrary.org</a:t>
            </a:r>
            <a:r>
              <a:rPr lang="en-US" sz="2400" dirty="0"/>
              <a:t> </a:t>
            </a:r>
          </a:p>
          <a:p>
            <a:pPr algn="ctr"/>
            <a:r>
              <a:rPr lang="en-US" sz="2400" dirty="0"/>
              <a:t>918-549-7431</a:t>
            </a:r>
          </a:p>
        </p:txBody>
      </p:sp>
      <p:sp>
        <p:nvSpPr>
          <p:cNvPr id="8" name="TextBox 7">
            <a:extLst>
              <a:ext uri="{FF2B5EF4-FFF2-40B4-BE49-F238E27FC236}">
                <a16:creationId xmlns:a16="http://schemas.microsoft.com/office/drawing/2014/main" id="{A927B01D-EF63-41E2-809A-5D8EB44B5412}"/>
              </a:ext>
            </a:extLst>
          </p:cNvPr>
          <p:cNvSpPr txBox="1"/>
          <p:nvPr/>
        </p:nvSpPr>
        <p:spPr>
          <a:xfrm>
            <a:off x="2457295" y="4898993"/>
            <a:ext cx="7128164" cy="830997"/>
          </a:xfrm>
          <a:prstGeom prst="rect">
            <a:avLst/>
          </a:prstGeom>
          <a:noFill/>
        </p:spPr>
        <p:txBody>
          <a:bodyPr wrap="square" rtlCol="0">
            <a:spAutoFit/>
          </a:bodyPr>
          <a:lstStyle/>
          <a:p>
            <a:pPr algn="ctr"/>
            <a:r>
              <a:rPr lang="en-US" sz="2400" dirty="0">
                <a:solidFill>
                  <a:srgbClr val="00B2F1"/>
                </a:solidFill>
              </a:rPr>
              <a:t>AskUs </a:t>
            </a:r>
          </a:p>
          <a:p>
            <a:pPr algn="ctr"/>
            <a:r>
              <a:rPr lang="en-US" sz="2400" dirty="0"/>
              <a:t>918-549-7323</a:t>
            </a:r>
          </a:p>
        </p:txBody>
      </p:sp>
      <p:sp>
        <p:nvSpPr>
          <p:cNvPr id="3" name="Rectangle 2"/>
          <p:cNvSpPr/>
          <p:nvPr/>
        </p:nvSpPr>
        <p:spPr>
          <a:xfrm>
            <a:off x="6880072" y="1967537"/>
            <a:ext cx="45719" cy="18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672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hart&#10;&#10;Description automatically generated">
            <a:extLst>
              <a:ext uri="{FF2B5EF4-FFF2-40B4-BE49-F238E27FC236}">
                <a16:creationId xmlns:a16="http://schemas.microsoft.com/office/drawing/2014/main" id="{0FCC6C5C-551C-4758-9DD6-571D2A171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F24813D5-7AD6-425D-93EB-9A4BB7A27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2946" y="2932243"/>
            <a:ext cx="1486107" cy="1476581"/>
          </a:xfrm>
          <a:prstGeom prst="rect">
            <a:avLst/>
          </a:prstGeom>
        </p:spPr>
      </p:pic>
      <p:sp>
        <p:nvSpPr>
          <p:cNvPr id="6" name="TextBox 5">
            <a:extLst>
              <a:ext uri="{FF2B5EF4-FFF2-40B4-BE49-F238E27FC236}">
                <a16:creationId xmlns:a16="http://schemas.microsoft.com/office/drawing/2014/main" id="{58B2341B-FC07-4F4E-9F4C-D456E686B601}"/>
              </a:ext>
            </a:extLst>
          </p:cNvPr>
          <p:cNvSpPr txBox="1"/>
          <p:nvPr/>
        </p:nvSpPr>
        <p:spPr>
          <a:xfrm>
            <a:off x="2719026" y="1276323"/>
            <a:ext cx="6753947" cy="1569660"/>
          </a:xfrm>
          <a:prstGeom prst="rect">
            <a:avLst/>
          </a:prstGeom>
          <a:noFill/>
        </p:spPr>
        <p:txBody>
          <a:bodyPr wrap="square" rtlCol="0">
            <a:spAutoFit/>
          </a:bodyPr>
          <a:lstStyle/>
          <a:p>
            <a:pPr algn="ctr"/>
            <a:r>
              <a:rPr lang="en-US" sz="4800" b="1" dirty="0"/>
              <a:t>Thank you!</a:t>
            </a:r>
          </a:p>
          <a:p>
            <a:pPr algn="ctr"/>
            <a:r>
              <a:rPr lang="en-US" sz="4800" b="1" dirty="0"/>
              <a:t>Please fill out this survey.</a:t>
            </a:r>
          </a:p>
        </p:txBody>
      </p:sp>
    </p:spTree>
    <p:extLst>
      <p:ext uri="{BB962C8B-B14F-4D97-AF65-F5344CB8AC3E}">
        <p14:creationId xmlns:p14="http://schemas.microsoft.com/office/powerpoint/2010/main" val="12066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A49CA-BBB4-F14B-28E5-1054B8197CD8}"/>
              </a:ext>
            </a:extLst>
          </p:cNvPr>
          <p:cNvSpPr>
            <a:spLocks noGrp="1"/>
          </p:cNvSpPr>
          <p:nvPr>
            <p:ph type="title"/>
          </p:nvPr>
        </p:nvSpPr>
        <p:spPr/>
        <p:txBody>
          <a:bodyPr/>
          <a:lstStyle/>
          <a:p>
            <a:r>
              <a:rPr lang="en-US" dirty="0"/>
              <a:t>Networking Sources	</a:t>
            </a:r>
          </a:p>
        </p:txBody>
      </p:sp>
      <p:sp>
        <p:nvSpPr>
          <p:cNvPr id="3" name="Content Placeholder 2">
            <a:extLst>
              <a:ext uri="{FF2B5EF4-FFF2-40B4-BE49-F238E27FC236}">
                <a16:creationId xmlns:a16="http://schemas.microsoft.com/office/drawing/2014/main" id="{8AE1C402-4FBB-C2AC-AD86-008FDCA0735B}"/>
              </a:ext>
            </a:extLst>
          </p:cNvPr>
          <p:cNvSpPr>
            <a:spLocks noGrp="1"/>
          </p:cNvSpPr>
          <p:nvPr>
            <p:ph idx="1"/>
          </p:nvPr>
        </p:nvSpPr>
        <p:spPr/>
        <p:txBody>
          <a:bodyPr>
            <a:normAutofit/>
          </a:bodyPr>
          <a:lstStyle/>
          <a:p>
            <a:r>
              <a:rPr lang="en-US" sz="2000" dirty="0"/>
              <a:t>Open Groups</a:t>
            </a:r>
          </a:p>
          <a:p>
            <a:r>
              <a:rPr lang="en-US" sz="2000" dirty="0"/>
              <a:t>Closed Groups (Leads/Referral Groups)</a:t>
            </a:r>
          </a:p>
          <a:p>
            <a:r>
              <a:rPr lang="en-US" sz="2000" dirty="0"/>
              <a:t>Social Media Groups</a:t>
            </a:r>
          </a:p>
          <a:p>
            <a:r>
              <a:rPr lang="en-US" sz="2000" dirty="0"/>
              <a:t>Community/Civic Engagement</a:t>
            </a:r>
          </a:p>
          <a:p>
            <a:r>
              <a:rPr lang="en-US" sz="2000" dirty="0"/>
              <a:t>Industry-Specific Groups</a:t>
            </a:r>
          </a:p>
        </p:txBody>
      </p:sp>
    </p:spTree>
    <p:extLst>
      <p:ext uri="{BB962C8B-B14F-4D97-AF65-F5344CB8AC3E}">
        <p14:creationId xmlns:p14="http://schemas.microsoft.com/office/powerpoint/2010/main" val="17038904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D9C03-7B78-80BF-23D9-3A9153DFC183}"/>
              </a:ext>
            </a:extLst>
          </p:cNvPr>
          <p:cNvSpPr>
            <a:spLocks noGrp="1"/>
          </p:cNvSpPr>
          <p:nvPr>
            <p:ph type="title"/>
          </p:nvPr>
        </p:nvSpPr>
        <p:spPr/>
        <p:txBody>
          <a:bodyPr/>
          <a:lstStyle/>
          <a:p>
            <a:r>
              <a:rPr lang="en-US" dirty="0"/>
              <a:t>“Elevator Speech”</a:t>
            </a:r>
          </a:p>
        </p:txBody>
      </p:sp>
      <p:sp>
        <p:nvSpPr>
          <p:cNvPr id="3" name="Content Placeholder 2">
            <a:extLst>
              <a:ext uri="{FF2B5EF4-FFF2-40B4-BE49-F238E27FC236}">
                <a16:creationId xmlns:a16="http://schemas.microsoft.com/office/drawing/2014/main" id="{A0D348E8-E871-62E0-5E34-E49E494E135A}"/>
              </a:ext>
            </a:extLst>
          </p:cNvPr>
          <p:cNvSpPr>
            <a:spLocks noGrp="1"/>
          </p:cNvSpPr>
          <p:nvPr>
            <p:ph idx="1"/>
          </p:nvPr>
        </p:nvSpPr>
        <p:spPr/>
        <p:txBody>
          <a:bodyPr/>
          <a:lstStyle/>
          <a:p>
            <a:r>
              <a:rPr lang="en-US" sz="2000" dirty="0"/>
              <a:t>What do you do?</a:t>
            </a:r>
          </a:p>
          <a:p>
            <a:pPr lvl="1"/>
            <a:r>
              <a:rPr lang="en-US" sz="1600" dirty="0"/>
              <a:t>Focus on what you do.</a:t>
            </a:r>
          </a:p>
          <a:p>
            <a:pPr lvl="1"/>
            <a:r>
              <a:rPr lang="en-US" sz="1600" dirty="0"/>
              <a:t>What makes you/your business unique?</a:t>
            </a:r>
          </a:p>
          <a:p>
            <a:r>
              <a:rPr lang="en-US" sz="2000" dirty="0"/>
              <a:t>What’s a good referral for you?</a:t>
            </a:r>
          </a:p>
          <a:p>
            <a:endParaRPr lang="en-US" dirty="0"/>
          </a:p>
        </p:txBody>
      </p:sp>
    </p:spTree>
    <p:extLst>
      <p:ext uri="{BB962C8B-B14F-4D97-AF65-F5344CB8AC3E}">
        <p14:creationId xmlns:p14="http://schemas.microsoft.com/office/powerpoint/2010/main" val="15802570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1041-3164-FA9F-B28D-661BAD9E07C5}"/>
              </a:ext>
            </a:extLst>
          </p:cNvPr>
          <p:cNvSpPr>
            <a:spLocks noGrp="1"/>
          </p:cNvSpPr>
          <p:nvPr>
            <p:ph type="title"/>
          </p:nvPr>
        </p:nvSpPr>
        <p:spPr>
          <a:xfrm>
            <a:off x="1295401" y="982132"/>
            <a:ext cx="9603275" cy="1049235"/>
          </a:xfrm>
        </p:spPr>
        <p:txBody>
          <a:bodyPr/>
          <a:lstStyle/>
          <a:p>
            <a:r>
              <a:rPr lang="en-US" dirty="0"/>
              <a:t>Game Plan for Networking</a:t>
            </a:r>
          </a:p>
        </p:txBody>
      </p:sp>
      <p:sp>
        <p:nvSpPr>
          <p:cNvPr id="3" name="Content Placeholder 2">
            <a:extLst>
              <a:ext uri="{FF2B5EF4-FFF2-40B4-BE49-F238E27FC236}">
                <a16:creationId xmlns:a16="http://schemas.microsoft.com/office/drawing/2014/main" id="{26CA52DB-A2F2-933C-4BF2-E5B1BF4D9733}"/>
              </a:ext>
            </a:extLst>
          </p:cNvPr>
          <p:cNvSpPr>
            <a:spLocks noGrp="1"/>
          </p:cNvSpPr>
          <p:nvPr>
            <p:ph idx="1"/>
          </p:nvPr>
        </p:nvSpPr>
        <p:spPr>
          <a:xfrm>
            <a:off x="1295401" y="2450606"/>
            <a:ext cx="9601196" cy="3318936"/>
          </a:xfrm>
        </p:spPr>
        <p:txBody>
          <a:bodyPr>
            <a:noAutofit/>
          </a:bodyPr>
          <a:lstStyle/>
          <a:p>
            <a:pPr algn="l">
              <a:buFont typeface="Arial" panose="020B0604020202020204" pitchFamily="34" charset="0"/>
              <a:buChar char="•"/>
            </a:pPr>
            <a:r>
              <a:rPr lang="en-US" sz="2000" b="0" i="0" dirty="0">
                <a:solidFill>
                  <a:srgbClr val="141414"/>
                </a:solidFill>
                <a:effectLst/>
              </a:rPr>
              <a:t>Figure out a way to make the relationship mutually beneficial. If you are always asking your contact for something and never giving, they will stop answering. </a:t>
            </a:r>
          </a:p>
          <a:p>
            <a:pPr algn="l">
              <a:buFont typeface="Arial" panose="020B0604020202020204" pitchFamily="34" charset="0"/>
              <a:buChar char="•"/>
            </a:pPr>
            <a:r>
              <a:rPr lang="en-US" sz="2000" b="0" i="0" dirty="0">
                <a:solidFill>
                  <a:srgbClr val="141414"/>
                </a:solidFill>
                <a:effectLst/>
              </a:rPr>
              <a:t>If you are trying to sell something, don’t make every contact about trying to do a deal. Send them an article you think they would like. Invite them to a social function where you do things other than just talk business. Find out what their real interests in life are and do something to support those interests.</a:t>
            </a:r>
          </a:p>
          <a:p>
            <a:pPr algn="l">
              <a:buFont typeface="Arial" panose="020B0604020202020204" pitchFamily="34" charset="0"/>
              <a:buChar char="•"/>
            </a:pPr>
            <a:r>
              <a:rPr lang="en-US" sz="2000" b="0" i="0" dirty="0">
                <a:solidFill>
                  <a:srgbClr val="141414"/>
                </a:solidFill>
                <a:effectLst/>
              </a:rPr>
              <a:t>When you find someone you </a:t>
            </a:r>
            <a:r>
              <a:rPr lang="en-US" sz="2000" dirty="0">
                <a:solidFill>
                  <a:srgbClr val="141414"/>
                </a:solidFill>
              </a:rPr>
              <a:t>honestly</a:t>
            </a:r>
            <a:r>
              <a:rPr lang="en-US" sz="2000" b="0" i="0" dirty="0">
                <a:solidFill>
                  <a:srgbClr val="141414"/>
                </a:solidFill>
                <a:effectLst/>
              </a:rPr>
              <a:t> like, work to make them a friend. </a:t>
            </a:r>
          </a:p>
          <a:p>
            <a:pPr algn="l">
              <a:buFont typeface="Arial" panose="020B0604020202020204" pitchFamily="34" charset="0"/>
              <a:buChar char="•"/>
            </a:pPr>
            <a:r>
              <a:rPr lang="en-US" sz="2000" b="0" i="0" dirty="0">
                <a:solidFill>
                  <a:srgbClr val="141414"/>
                </a:solidFill>
                <a:effectLst/>
              </a:rPr>
              <a:t>Develop a manageable target list of contacts that would mean the most to your business, and work to develop authentic relationships with those people.  </a:t>
            </a:r>
          </a:p>
          <a:p>
            <a:pPr marL="0" indent="0" algn="l">
              <a:buNone/>
            </a:pPr>
            <a:endParaRPr lang="en-US" sz="1600" b="0" i="0" dirty="0">
              <a:solidFill>
                <a:srgbClr val="141414"/>
              </a:solidFill>
              <a:effectLst/>
            </a:endParaRPr>
          </a:p>
        </p:txBody>
      </p:sp>
    </p:spTree>
    <p:extLst>
      <p:ext uri="{BB962C8B-B14F-4D97-AF65-F5344CB8AC3E}">
        <p14:creationId xmlns:p14="http://schemas.microsoft.com/office/powerpoint/2010/main" val="50935920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A0683-FEDF-CB76-C18E-98D7E23FAA1F}"/>
              </a:ext>
            </a:extLst>
          </p:cNvPr>
          <p:cNvSpPr>
            <a:spLocks noGrp="1"/>
          </p:cNvSpPr>
          <p:nvPr>
            <p:ph type="title"/>
          </p:nvPr>
        </p:nvSpPr>
        <p:spPr/>
        <p:txBody>
          <a:bodyPr/>
          <a:lstStyle/>
          <a:p>
            <a:r>
              <a:rPr lang="en-US" dirty="0"/>
              <a:t>Game Plan, cont.</a:t>
            </a:r>
          </a:p>
        </p:txBody>
      </p:sp>
      <p:sp>
        <p:nvSpPr>
          <p:cNvPr id="3" name="Content Placeholder 2">
            <a:extLst>
              <a:ext uri="{FF2B5EF4-FFF2-40B4-BE49-F238E27FC236}">
                <a16:creationId xmlns:a16="http://schemas.microsoft.com/office/drawing/2014/main" id="{E4F419F0-6D0A-2856-95EE-A7FFB75CB326}"/>
              </a:ext>
            </a:extLst>
          </p:cNvPr>
          <p:cNvSpPr>
            <a:spLocks noGrp="1"/>
          </p:cNvSpPr>
          <p:nvPr>
            <p:ph idx="1"/>
          </p:nvPr>
        </p:nvSpPr>
        <p:spPr/>
        <p:txBody>
          <a:bodyPr>
            <a:normAutofit/>
          </a:bodyPr>
          <a:lstStyle/>
          <a:p>
            <a:pPr algn="l">
              <a:buFont typeface="Arial" panose="020B0604020202020204" pitchFamily="34" charset="0"/>
              <a:buChar char="•"/>
            </a:pPr>
            <a:r>
              <a:rPr lang="en-US" sz="2000" b="0" i="0" dirty="0">
                <a:solidFill>
                  <a:srgbClr val="141414"/>
                </a:solidFill>
                <a:effectLst/>
              </a:rPr>
              <a:t>Find the right events, functions, and networking events where the people you want to be around attend. And have a game plan for what you want to accomplish at the function (# of people to meet, specific people to meet, etc.).</a:t>
            </a:r>
          </a:p>
          <a:p>
            <a:pPr algn="l">
              <a:buFont typeface="Arial" panose="020B0604020202020204" pitchFamily="34" charset="0"/>
              <a:buChar char="•"/>
            </a:pPr>
            <a:r>
              <a:rPr lang="en-US" sz="2000" b="0" i="0" dirty="0">
                <a:solidFill>
                  <a:srgbClr val="141414"/>
                </a:solidFill>
                <a:effectLst/>
              </a:rPr>
              <a:t>Be sure you are the one to follow up, and determine where you want to take the relationship. </a:t>
            </a:r>
          </a:p>
          <a:p>
            <a:pPr algn="l">
              <a:buFont typeface="Arial" panose="020B0604020202020204" pitchFamily="34" charset="0"/>
              <a:buChar char="•"/>
            </a:pPr>
            <a:r>
              <a:rPr lang="en-US" sz="2000" b="0" i="0" dirty="0">
                <a:solidFill>
                  <a:srgbClr val="141414"/>
                </a:solidFill>
                <a:effectLst/>
              </a:rPr>
              <a:t>Use social media the right way. There is no right way to use social media except to use it. LinkedIn is the best we have for business social networking. You can find information you want on people, determine common contacts, get to know someone a bit more, etc. </a:t>
            </a:r>
            <a:endParaRPr lang="en-US" sz="2000" dirty="0"/>
          </a:p>
          <a:p>
            <a:pPr marL="0" indent="0">
              <a:buNone/>
            </a:pPr>
            <a:r>
              <a:rPr lang="en-US" sz="2000" b="0" i="0" dirty="0">
                <a:solidFill>
                  <a:srgbClr val="141414"/>
                </a:solidFill>
                <a:effectLst/>
              </a:rPr>
              <a:t>Source: </a:t>
            </a:r>
            <a:r>
              <a:rPr lang="en-US" sz="2000" b="0" i="0" dirty="0">
                <a:solidFill>
                  <a:srgbClr val="141414"/>
                </a:solidFill>
                <a:effectLst/>
                <a:hlinkClick r:id="rId2"/>
              </a:rPr>
              <a:t>https://www.score.org/blog/networking-success</a:t>
            </a:r>
            <a:endParaRPr lang="en-US" sz="2000" b="0" i="0" dirty="0">
              <a:solidFill>
                <a:srgbClr val="141414"/>
              </a:solidFill>
              <a:effectLst/>
            </a:endParaRPr>
          </a:p>
          <a:p>
            <a:pPr marL="0" indent="0">
              <a:buNone/>
            </a:pPr>
            <a:endParaRPr lang="en-US" dirty="0"/>
          </a:p>
        </p:txBody>
      </p:sp>
    </p:spTree>
    <p:extLst>
      <p:ext uri="{BB962C8B-B14F-4D97-AF65-F5344CB8AC3E}">
        <p14:creationId xmlns:p14="http://schemas.microsoft.com/office/powerpoint/2010/main" val="23311182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B7224-1628-9C12-860C-99535AD458B1}"/>
              </a:ext>
            </a:extLst>
          </p:cNvPr>
          <p:cNvSpPr>
            <a:spLocks noGrp="1"/>
          </p:cNvSpPr>
          <p:nvPr>
            <p:ph type="title"/>
          </p:nvPr>
        </p:nvSpPr>
        <p:spPr/>
        <p:txBody>
          <a:bodyPr/>
          <a:lstStyle/>
          <a:p>
            <a:r>
              <a:rPr lang="en-US" dirty="0"/>
              <a:t>Networking Scenarios	</a:t>
            </a:r>
          </a:p>
        </p:txBody>
      </p:sp>
      <p:sp>
        <p:nvSpPr>
          <p:cNvPr id="3" name="Content Placeholder 2">
            <a:extLst>
              <a:ext uri="{FF2B5EF4-FFF2-40B4-BE49-F238E27FC236}">
                <a16:creationId xmlns:a16="http://schemas.microsoft.com/office/drawing/2014/main" id="{4FF0BAF1-7F4F-C1C3-78BA-5C70315086DC}"/>
              </a:ext>
            </a:extLst>
          </p:cNvPr>
          <p:cNvSpPr>
            <a:spLocks noGrp="1"/>
          </p:cNvSpPr>
          <p:nvPr>
            <p:ph idx="1"/>
          </p:nvPr>
        </p:nvSpPr>
        <p:spPr/>
        <p:txBody>
          <a:bodyPr/>
          <a:lstStyle/>
          <a:p>
            <a:r>
              <a:rPr lang="en-US" sz="2000" dirty="0"/>
              <a:t>Example 1</a:t>
            </a:r>
          </a:p>
          <a:p>
            <a:pPr lvl="1"/>
            <a:r>
              <a:rPr lang="en-US" sz="1600" dirty="0"/>
              <a:t>The hard close/transactional networking.</a:t>
            </a:r>
          </a:p>
          <a:p>
            <a:r>
              <a:rPr lang="en-US" sz="2000" dirty="0"/>
              <a:t>Example 2</a:t>
            </a:r>
          </a:p>
          <a:p>
            <a:pPr lvl="1"/>
            <a:r>
              <a:rPr lang="en-US" sz="1600" dirty="0"/>
              <a:t>Listen more than talk.</a:t>
            </a:r>
          </a:p>
        </p:txBody>
      </p:sp>
    </p:spTree>
    <p:extLst>
      <p:ext uri="{BB962C8B-B14F-4D97-AF65-F5344CB8AC3E}">
        <p14:creationId xmlns:p14="http://schemas.microsoft.com/office/powerpoint/2010/main" val="111899919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11739</TotalTime>
  <Words>1242</Words>
  <Application>Microsoft Office PowerPoint</Application>
  <PresentationFormat>Widescreen</PresentationFormat>
  <Paragraphs>160</Paragraphs>
  <Slides>43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-apple-system</vt:lpstr>
      <vt:lpstr>Arial</vt:lpstr>
      <vt:lpstr>Calibri</vt:lpstr>
      <vt:lpstr>Calibri Light</vt:lpstr>
      <vt:lpstr>Eras Bold ITC</vt:lpstr>
      <vt:lpstr>Garamond</vt:lpstr>
      <vt:lpstr>Montserrat</vt:lpstr>
      <vt:lpstr>Times New Roman</vt:lpstr>
      <vt:lpstr>Office Theme</vt:lpstr>
      <vt:lpstr>Organic</vt:lpstr>
      <vt:lpstr>PowerPoint Presentation</vt:lpstr>
      <vt:lpstr>Tulsa City County Library Grow Academy </vt:lpstr>
      <vt:lpstr>Background</vt:lpstr>
      <vt:lpstr>Networking </vt:lpstr>
      <vt:lpstr>Networking Sources </vt:lpstr>
      <vt:lpstr>“Elevator Speech”</vt:lpstr>
      <vt:lpstr>Game Plan for Networking</vt:lpstr>
      <vt:lpstr>Game Plan, cont.</vt:lpstr>
      <vt:lpstr>Networking Scenarios </vt:lpstr>
      <vt:lpstr>Networking Etiquette </vt:lpstr>
      <vt:lpstr>Follow-Up</vt:lpstr>
      <vt:lpstr>Putting It in Practice  </vt:lpstr>
      <vt:lpstr>Mentors</vt:lpstr>
      <vt:lpstr>Purpose </vt:lpstr>
      <vt:lpstr>Mentors and Startups</vt:lpstr>
      <vt:lpstr>Questions to Ask a Mentor</vt:lpstr>
      <vt:lpstr>Advice From Mentors</vt:lpstr>
      <vt:lpstr>Putting It All Together</vt:lpstr>
      <vt:lpstr>Contact Info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by Publication</vt:lpstr>
      <vt:lpstr>Advance Search</vt:lpstr>
      <vt:lpstr>Advance Search</vt:lpstr>
      <vt:lpstr>Advance 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heather.r.peters23@gmail.com</dc:creator>
  <cp:lastModifiedBy>Naiman, Aubrey</cp:lastModifiedBy>
  <cp:revision>76</cp:revision>
  <dcterms:created xsi:type="dcterms:W3CDTF">2022-02-20T03:37:11Z</dcterms:created>
  <dcterms:modified xsi:type="dcterms:W3CDTF">2023-11-17T02:44:11Z</dcterms:modified>
</cp:coreProperties>
</file>