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5"/>
  </p:notesMasterIdLst>
  <p:sldIdLst>
    <p:sldId id="257" r:id="rId6"/>
    <p:sldId id="261" r:id="rId7"/>
    <p:sldId id="386" r:id="rId8"/>
    <p:sldId id="289" r:id="rId9"/>
    <p:sldId id="350" r:id="rId10"/>
    <p:sldId id="351" r:id="rId11"/>
    <p:sldId id="408" r:id="rId12"/>
    <p:sldId id="352" r:id="rId13"/>
    <p:sldId id="409" r:id="rId14"/>
    <p:sldId id="406" r:id="rId15"/>
    <p:sldId id="407" r:id="rId16"/>
    <p:sldId id="353" r:id="rId17"/>
    <p:sldId id="410" r:id="rId18"/>
    <p:sldId id="326" r:id="rId19"/>
    <p:sldId id="291" r:id="rId20"/>
    <p:sldId id="319" r:id="rId21"/>
    <p:sldId id="320" r:id="rId22"/>
    <p:sldId id="263" r:id="rId23"/>
    <p:sldId id="292" r:id="rId24"/>
    <p:sldId id="321" r:id="rId25"/>
    <p:sldId id="322" r:id="rId26"/>
    <p:sldId id="323" r:id="rId27"/>
    <p:sldId id="324" r:id="rId28"/>
    <p:sldId id="325" r:id="rId29"/>
    <p:sldId id="356" r:id="rId30"/>
    <p:sldId id="357" r:id="rId31"/>
    <p:sldId id="358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9" r:id="rId40"/>
    <p:sldId id="372" r:id="rId41"/>
    <p:sldId id="379" r:id="rId42"/>
    <p:sldId id="334" r:id="rId43"/>
    <p:sldId id="331" r:id="rId44"/>
    <p:sldId id="415" r:id="rId45"/>
    <p:sldId id="335" r:id="rId46"/>
    <p:sldId id="348" r:id="rId47"/>
    <p:sldId id="281" r:id="rId48"/>
    <p:sldId id="349" r:id="rId49"/>
    <p:sldId id="412" r:id="rId50"/>
    <p:sldId id="404" r:id="rId51"/>
    <p:sldId id="271" r:id="rId52"/>
    <p:sldId id="388" r:id="rId53"/>
    <p:sldId id="31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F4C"/>
    <a:srgbClr val="00B3F0"/>
    <a:srgbClr val="F58220"/>
    <a:srgbClr val="ED1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86433" autoAdjust="0"/>
  </p:normalViewPr>
  <p:slideViewPr>
    <p:cSldViewPr snapToGrid="0">
      <p:cViewPr varScale="1">
        <p:scale>
          <a:sx n="95" d="100"/>
          <a:sy n="95" d="100"/>
        </p:scale>
        <p:origin x="3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E700E-180D-49BB-B6A0-C5A49F9C8B8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4A7D3-7F43-4148-BB7E-2EBD04A6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Hello! My name is Aubrey Naiman, and I’m the ECDL here at Central Library. </a:t>
            </a:r>
          </a:p>
          <a:p>
            <a:r>
              <a:rPr lang="en-US" dirty="0"/>
              <a:t>Discuss Market Research from a case study view </a:t>
            </a:r>
          </a:p>
          <a:p>
            <a:r>
              <a:rPr lang="en-US" dirty="0"/>
              <a:t>Then apply library databases</a:t>
            </a:r>
          </a:p>
          <a:p>
            <a:endParaRPr lang="en-US" dirty="0"/>
          </a:p>
          <a:p>
            <a:r>
              <a:rPr lang="en-US" dirty="0"/>
              <a:t>I’ll have time for questions at the end, so please try to keep track of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7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Extensive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6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out by Dun and </a:t>
            </a:r>
            <a:r>
              <a:rPr lang="en-US" dirty="0" err="1"/>
              <a:t>Broadstreet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7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profiles can help you scope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1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 around examples</a:t>
            </a:r>
          </a:p>
          <a:p>
            <a:endParaRPr lang="en-US" dirty="0"/>
          </a:p>
          <a:p>
            <a:r>
              <a:rPr lang="en-US" dirty="0"/>
              <a:t>The graphics provided are really beautiful and are good in business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create a heat map of amount of businesses in a specific zip code</a:t>
            </a:r>
          </a:p>
          <a:p>
            <a:r>
              <a:rPr lang="en-US" dirty="0"/>
              <a:t>Executive titles sales volume employee sizes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Really shows the expanse of your competitors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verifies the info so you know it’s up to 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search consumer information </a:t>
            </a:r>
          </a:p>
          <a:p>
            <a:r>
              <a:rPr lang="en-US" dirty="0"/>
              <a:t>Helps you build a prospect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also be having standalone business classes including one about patents and another about optimizing your LinkedIn and how you can use it as a small business owner.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6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Zip code expenditure reports</a:t>
            </a:r>
          </a:p>
          <a:p>
            <a:r>
              <a:rPr lang="en-US" dirty="0"/>
              <a:t>74014 spend $92.82 on infant apparel in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Helps visualize the data you’re looking at</a:t>
            </a:r>
          </a:p>
          <a:p>
            <a:r>
              <a:rPr lang="en-US" dirty="0"/>
              <a:t>Specifically high traffic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report</a:t>
            </a:r>
          </a:p>
          <a:p>
            <a:r>
              <a:rPr lang="en-US" dirty="0"/>
              <a:t>Help you size market</a:t>
            </a:r>
          </a:p>
          <a:p>
            <a:r>
              <a:rPr lang="en-US" dirty="0"/>
              <a:t>Assess risk</a:t>
            </a:r>
          </a:p>
          <a:p>
            <a:r>
              <a:rPr lang="en-US" dirty="0"/>
              <a:t>Market demand</a:t>
            </a:r>
          </a:p>
          <a:p>
            <a:r>
              <a:rPr lang="en-US" dirty="0"/>
              <a:t>And find a prospective business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helpful for finding granular data</a:t>
            </a:r>
          </a:p>
          <a:p>
            <a:r>
              <a:rPr lang="en-US" dirty="0"/>
              <a:t>Ex. You want to open a luxury dog spa</a:t>
            </a:r>
          </a:p>
          <a:p>
            <a:r>
              <a:rPr lang="en-US" dirty="0"/>
              <a:t>Can find contacts for dog lovers who make over $150k per household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when you’re generating an industry profile for business plan</a:t>
            </a:r>
          </a:p>
          <a:p>
            <a:r>
              <a:rPr lang="en-US" dirty="0"/>
              <a:t>Also useful for established businesses for finding suppliers</a:t>
            </a:r>
          </a:p>
          <a:p>
            <a:endParaRPr lang="en-US" dirty="0"/>
          </a:p>
          <a:p>
            <a:r>
              <a:rPr lang="en-US" dirty="0"/>
              <a:t>Can track growth or decline in industry using this data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have first research available from this and it allows you to see extensive research from a business perspective</a:t>
            </a:r>
          </a:p>
          <a:p>
            <a:r>
              <a:rPr lang="en-US" dirty="0"/>
              <a:t>Has templates for marketing </a:t>
            </a:r>
            <a:r>
              <a:rPr lang="en-US" dirty="0" err="1"/>
              <a:t>communiations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2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Breaks up information by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1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labelling about how often info is updated is great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4A7D3-7F43-4148-BB7E-2EBD04A665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4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7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0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03E3-237F-4E7E-99EE-803B56E621A1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1FC2-8795-4F96-99FC-EA109B7B6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3400425"/>
            <a:ext cx="6248400" cy="3482975"/>
          </a:xfrm>
          <a:prstGeom prst="rect">
            <a:avLst/>
          </a:prstGeom>
          <a:solidFill>
            <a:srgbClr val="A5C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399317"/>
            <a:ext cx="5943600" cy="3489325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0"/>
            <a:ext cx="6248400" cy="3400425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7620"/>
            <a:ext cx="5943600" cy="3407643"/>
          </a:xfrm>
          <a:prstGeom prst="rect">
            <a:avLst/>
          </a:prstGeom>
          <a:solidFill>
            <a:srgbClr val="ED1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4187808"/>
            <a:ext cx="6248400" cy="23030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defRPr/>
            </a:pPr>
            <a:r>
              <a:rPr lang="en-US" sz="2800" dirty="0"/>
              <a:t>Aubrey </a:t>
            </a:r>
            <a:r>
              <a:rPr lang="en-US" sz="2800" dirty="0" err="1"/>
              <a:t>Naiman</a:t>
            </a:r>
            <a:r>
              <a:rPr lang="en-US" sz="2800" dirty="0"/>
              <a:t>, MA, MLIS</a:t>
            </a:r>
          </a:p>
          <a:p>
            <a:pPr algn="ctr">
              <a:lnSpc>
                <a:spcPts val="2800"/>
              </a:lnSpc>
              <a:defRPr/>
            </a:pPr>
            <a:r>
              <a:rPr lang="en-US" sz="2800" dirty="0"/>
              <a:t>She/her</a:t>
            </a:r>
          </a:p>
          <a:p>
            <a:pPr algn="ctr">
              <a:lnSpc>
                <a:spcPts val="2800"/>
              </a:lnSpc>
              <a:defRPr/>
            </a:pPr>
            <a:r>
              <a:rPr lang="en-US" sz="2800" dirty="0"/>
              <a:t>Economic and Community Development Librarian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62750" y="1002632"/>
            <a:ext cx="4610100" cy="17208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500" dirty="0">
                <a:solidFill>
                  <a:schemeClr val="bg1"/>
                </a:solidFill>
              </a:rPr>
              <a:t>Market Research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5" y="1166963"/>
            <a:ext cx="3505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002DB81-96A2-4075-8156-D48091B53237}"/>
              </a:ext>
            </a:extLst>
          </p:cNvPr>
          <p:cNvSpPr txBox="1">
            <a:spLocks/>
          </p:cNvSpPr>
          <p:nvPr/>
        </p:nvSpPr>
        <p:spPr>
          <a:xfrm>
            <a:off x="-152400" y="5643678"/>
            <a:ext cx="6248400" cy="640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defRPr/>
            </a:pPr>
            <a:r>
              <a:rPr lang="en-US" sz="2800" dirty="0"/>
              <a:t>January 20, 2024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2F9E4-AA21-4A02-A853-1CDCEA961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43" y="3888527"/>
            <a:ext cx="3560533" cy="251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436" y="1016875"/>
            <a:ext cx="6449602" cy="4824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06" t="972" r="1654" b="2747"/>
          <a:stretch/>
        </p:blipFill>
        <p:spPr>
          <a:xfrm>
            <a:off x="3886726" y="1461488"/>
            <a:ext cx="2209274" cy="10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436" y="1016875"/>
            <a:ext cx="6449602" cy="4824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06" t="972" r="1654" b="2747"/>
          <a:stretch/>
        </p:blipFill>
        <p:spPr>
          <a:xfrm>
            <a:off x="3886726" y="1461488"/>
            <a:ext cx="2209274" cy="10405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E390E1-2FA0-4626-B9C6-CBDA03E31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0983" y="619728"/>
            <a:ext cx="10497406" cy="58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210" y="744357"/>
            <a:ext cx="7170138" cy="517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7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8072E-D3CC-4D75-B965-42643F90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511" y="2144112"/>
            <a:ext cx="6980649" cy="2106026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51" y="-2"/>
            <a:ext cx="10140474" cy="68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3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5" y="65607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657" y="2575510"/>
            <a:ext cx="739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Key Business Ratios</a:t>
            </a:r>
          </a:p>
        </p:txBody>
      </p:sp>
    </p:spTree>
    <p:extLst>
      <p:ext uri="{BB962C8B-B14F-4D97-AF65-F5344CB8AC3E}">
        <p14:creationId xmlns:p14="http://schemas.microsoft.com/office/powerpoint/2010/main" val="1887066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954" y="319179"/>
            <a:ext cx="9962564" cy="58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5790" y="2282847"/>
            <a:ext cx="655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5062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0036" b="172"/>
          <a:stretch/>
        </p:blipFill>
        <p:spPr>
          <a:xfrm>
            <a:off x="1774870" y="86546"/>
            <a:ext cx="4127740" cy="6711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-1" r="38617" b="-459"/>
          <a:stretch/>
        </p:blipFill>
        <p:spPr>
          <a:xfrm>
            <a:off x="5340240" y="145216"/>
            <a:ext cx="3110078" cy="6594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-113" r="12918"/>
          <a:stretch/>
        </p:blipFill>
        <p:spPr>
          <a:xfrm>
            <a:off x="8930856" y="22777"/>
            <a:ext cx="3022316" cy="68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3458" y="701466"/>
            <a:ext cx="64173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With your library card you can:</a:t>
            </a:r>
          </a:p>
          <a:p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 customer prospect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Analyze your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Discover Market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Build your best customer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Find comparable financials for your business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Research content for your business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Market your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ctr"/>
            <a:r>
              <a:rPr lang="en-US" sz="2800" b="1" dirty="0"/>
              <a:t>For free, from your home!</a:t>
            </a:r>
          </a:p>
        </p:txBody>
      </p:sp>
      <p:pic>
        <p:nvPicPr>
          <p:cNvPr id="4" name="Picture 2" descr="https://o.remove.bg/downloads/b01bf5ac-2a6f-48c0-b8eb-cfc1b85563e1/image-removebg-preview.png">
            <a:extLst>
              <a:ext uri="{FF2B5EF4-FFF2-40B4-BE49-F238E27FC236}">
                <a16:creationId xmlns:a16="http://schemas.microsoft.com/office/drawing/2014/main" id="{E61B6781-F5B0-4639-9776-C7EEE9D9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3" y="1788705"/>
            <a:ext cx="4475720" cy="28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16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5790" y="2282847"/>
            <a:ext cx="6558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Business Search</a:t>
            </a:r>
          </a:p>
        </p:txBody>
      </p:sp>
    </p:spTree>
    <p:extLst>
      <p:ext uri="{BB962C8B-B14F-4D97-AF65-F5344CB8AC3E}">
        <p14:creationId xmlns:p14="http://schemas.microsoft.com/office/powerpoint/2010/main" val="324254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087" t="28921"/>
          <a:stretch/>
        </p:blipFill>
        <p:spPr>
          <a:xfrm>
            <a:off x="3745885" y="718907"/>
            <a:ext cx="5442257" cy="202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589" y="2789938"/>
            <a:ext cx="7164024" cy="3987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7" t="4796" r="81317" b="86130"/>
          <a:stretch/>
        </p:blipFill>
        <p:spPr>
          <a:xfrm>
            <a:off x="6039631" y="380131"/>
            <a:ext cx="1563939" cy="2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4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7783" y="2491853"/>
            <a:ext cx="740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Consumer Lifestyle</a:t>
            </a:r>
          </a:p>
        </p:txBody>
      </p:sp>
    </p:spTree>
    <p:extLst>
      <p:ext uri="{BB962C8B-B14F-4D97-AF65-F5344CB8AC3E}">
        <p14:creationId xmlns:p14="http://schemas.microsoft.com/office/powerpoint/2010/main" val="427682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92" y="1289619"/>
            <a:ext cx="62674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630" y="149065"/>
            <a:ext cx="8194117" cy="66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2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55" t="71245" r="2651" b="20687"/>
          <a:stretch/>
        </p:blipFill>
        <p:spPr>
          <a:xfrm>
            <a:off x="2281720" y="2282397"/>
            <a:ext cx="8226702" cy="16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6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2" y="574097"/>
            <a:ext cx="990411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1341" y="1806993"/>
            <a:ext cx="88518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Market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Strategic Business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Business Prospects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Industry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Company and Employer Profiles</a:t>
            </a:r>
          </a:p>
        </p:txBody>
      </p:sp>
    </p:spTree>
    <p:extLst>
      <p:ext uri="{BB962C8B-B14F-4D97-AF65-F5344CB8AC3E}">
        <p14:creationId xmlns:p14="http://schemas.microsoft.com/office/powerpoint/2010/main" val="3127007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37" y="138736"/>
            <a:ext cx="7809022" cy="67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81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406" y="0"/>
            <a:ext cx="7503722" cy="67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7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2" y="0"/>
            <a:ext cx="7446965" cy="67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306"/>
            <a:ext cx="12190476" cy="1788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22" r="892"/>
          <a:stretch/>
        </p:blipFill>
        <p:spPr>
          <a:xfrm>
            <a:off x="0" y="2891126"/>
            <a:ext cx="3245913" cy="3966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DDF52-7647-4236-B3D3-59C9C8CFE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99" y="2935955"/>
            <a:ext cx="7706801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8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2" y="0"/>
            <a:ext cx="7446965" cy="67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2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381" y="67726"/>
            <a:ext cx="7110488" cy="67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425" y="222749"/>
            <a:ext cx="9195286" cy="64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9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8" t="80124" r="3456" b="11023"/>
          <a:stretch/>
        </p:blipFill>
        <p:spPr>
          <a:xfrm>
            <a:off x="2441038" y="2686444"/>
            <a:ext cx="7462730" cy="15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05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0" y="485810"/>
            <a:ext cx="990411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6115" y="889407"/>
            <a:ext cx="88518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C3C42"/>
                </a:solidFill>
                <a:latin typeface="Roboto"/>
              </a:rPr>
              <a:t>Search by Company Name, Executives, Industry or by using Conceptual Search and Business Signals.</a:t>
            </a:r>
          </a:p>
          <a:p>
            <a:endParaRPr lang="en-US" sz="2400" dirty="0">
              <a:solidFill>
                <a:srgbClr val="3C3C42"/>
              </a:solidFill>
              <a:latin typeface="Roboto"/>
            </a:endParaRPr>
          </a:p>
          <a:p>
            <a:r>
              <a:rPr lang="en-US" sz="2400" dirty="0">
                <a:solidFill>
                  <a:srgbClr val="3C3C42"/>
                </a:solidFill>
                <a:latin typeface="Roboto"/>
              </a:rPr>
              <a:t>Business data includes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Annual Revenues,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 Employee 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 Corporate Family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 Key Contacts,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Analyst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SWOT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stock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3C42"/>
                </a:solidFill>
                <a:latin typeface="Roboto"/>
              </a:rPr>
              <a:t>financials and other vital information.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536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t="73144" r="-451"/>
          <a:stretch/>
        </p:blipFill>
        <p:spPr>
          <a:xfrm>
            <a:off x="1759539" y="114300"/>
            <a:ext cx="8672922" cy="2495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24344-9D79-4B47-B6A1-720EDB576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108" y="3003297"/>
            <a:ext cx="10812384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1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92" y="567269"/>
            <a:ext cx="10072143" cy="57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35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325566" y="1841413"/>
            <a:ext cx="7301877" cy="2789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47D25A-A210-45C5-ABE9-D82BB8DF8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2" y="0"/>
            <a:ext cx="10974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7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566" y="1841413"/>
            <a:ext cx="7301877" cy="27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9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3" y="630853"/>
            <a:ext cx="9904119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9884" y="2262224"/>
            <a:ext cx="7678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 customized to YOUR business</a:t>
            </a:r>
          </a:p>
        </p:txBody>
      </p:sp>
    </p:spTree>
    <p:extLst>
      <p:ext uri="{BB962C8B-B14F-4D97-AF65-F5344CB8AC3E}">
        <p14:creationId xmlns:p14="http://schemas.microsoft.com/office/powerpoint/2010/main" val="21132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21DE-7025-4652-A6F3-5047E8B7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589A2FD3-5F8D-4FC2-A4DF-857195C9E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9" r="924" b="49659"/>
          <a:stretch/>
        </p:blipFill>
        <p:spPr>
          <a:xfrm>
            <a:off x="2081051" y="814243"/>
            <a:ext cx="4648928" cy="5353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53" t="16681" r="5339"/>
          <a:stretch/>
        </p:blipFill>
        <p:spPr>
          <a:xfrm>
            <a:off x="7019996" y="4698876"/>
            <a:ext cx="4420498" cy="141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9" t="51791" r="1625" b="11023"/>
          <a:stretch/>
        </p:blipFill>
        <p:spPr>
          <a:xfrm>
            <a:off x="6729979" y="662894"/>
            <a:ext cx="4710515" cy="40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0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475F3C-B862-492B-8F7B-9193D3A19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93" y="149584"/>
            <a:ext cx="8768614" cy="6708416"/>
          </a:xfrm>
        </p:spPr>
      </p:pic>
    </p:spTree>
    <p:extLst>
      <p:ext uri="{BB962C8B-B14F-4D97-AF65-F5344CB8AC3E}">
        <p14:creationId xmlns:p14="http://schemas.microsoft.com/office/powerpoint/2010/main" val="3583796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34" y="2395723"/>
            <a:ext cx="1132449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This service is only available through the Research department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97432" y="4187320"/>
            <a:ext cx="10348485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236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Data-Driven Solutions To Power Your Marketing &amp; Products - Data Ax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2" y="1758662"/>
            <a:ext cx="7163947" cy="27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63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9" y="643465"/>
            <a:ext cx="9904119" cy="55710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0683" y="765906"/>
            <a:ext cx="979353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82880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Identify new sales prospects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Create customized business and consumer marketing lists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Identify key business contacts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Locate home-based businesses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Find businesses with web addresses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Define delivery routes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Gather competitive business intelligence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82880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Identify major industry groups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4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46179" y="20466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17 Million Businesses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320 Million Consumers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Historical Business Records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Updated Twice a Month</a:t>
            </a:r>
          </a:p>
        </p:txBody>
      </p:sp>
    </p:spTree>
    <p:extLst>
      <p:ext uri="{BB962C8B-B14F-4D97-AF65-F5344CB8AC3E}">
        <p14:creationId xmlns:p14="http://schemas.microsoft.com/office/powerpoint/2010/main" val="1841532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ED9E9F-A7CD-4550-AB31-A1DC795A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96" y="303613"/>
            <a:ext cx="6806672" cy="6250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0F9E72-76A1-42A1-B6E6-C8BA11DC1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054" y="303613"/>
            <a:ext cx="2983899" cy="62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58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053D07C-5ED7-483A-8F9D-F6EB31D50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7940"/>
            <a:ext cx="12193764" cy="3102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3382D-5CF1-43F9-A6EC-63270C4CD000}"/>
              </a:ext>
            </a:extLst>
          </p:cNvPr>
          <p:cNvSpPr txBox="1"/>
          <p:nvPr/>
        </p:nvSpPr>
        <p:spPr>
          <a:xfrm>
            <a:off x="1965755" y="4852189"/>
            <a:ext cx="3773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EE231E"/>
                </a:solidFill>
                <a:latin typeface="Eras Bold ITC" panose="020B0907030504020204" pitchFamily="34" charset="0"/>
              </a:rPr>
              <a:t>AskUs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3E1C-D9C2-4D4E-9429-F69E2662CE6A}"/>
              </a:ext>
            </a:extLst>
          </p:cNvPr>
          <p:cNvSpPr txBox="1"/>
          <p:nvPr/>
        </p:nvSpPr>
        <p:spPr>
          <a:xfrm>
            <a:off x="6855414" y="521227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918-549-7323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9CE94-D39A-4D17-91AC-6CE1A5CEA7FD}"/>
              </a:ext>
            </a:extLst>
          </p:cNvPr>
          <p:cNvSpPr txBox="1"/>
          <p:nvPr/>
        </p:nvSpPr>
        <p:spPr>
          <a:xfrm>
            <a:off x="6095098" y="5575464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askus@tulsalibrary.org</a:t>
            </a:r>
          </a:p>
        </p:txBody>
      </p:sp>
    </p:spTree>
    <p:extLst>
      <p:ext uri="{BB962C8B-B14F-4D97-AF65-F5344CB8AC3E}">
        <p14:creationId xmlns:p14="http://schemas.microsoft.com/office/powerpoint/2010/main" val="3928343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61C6-A0B4-4A64-8D80-123AD1CA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38B4C9B-5738-4A91-93B2-24657D579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3147322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2F1"/>
                </a:solidFill>
              </a:rPr>
              <a:t>aubrey.naiman@tulsalibrary.org</a:t>
            </a:r>
          </a:p>
          <a:p>
            <a:pPr algn="ctr"/>
            <a:r>
              <a:rPr lang="en-US" sz="2400" dirty="0"/>
              <a:t>918-549-7429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7B01D-EF63-41E2-809A-5D8EB44B5412}"/>
              </a:ext>
            </a:extLst>
          </p:cNvPr>
          <p:cNvSpPr txBox="1"/>
          <p:nvPr/>
        </p:nvSpPr>
        <p:spPr>
          <a:xfrm>
            <a:off x="2457295" y="4356050"/>
            <a:ext cx="712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2F1"/>
                </a:solidFill>
              </a:rPr>
              <a:t>AskUs </a:t>
            </a:r>
          </a:p>
          <a:p>
            <a:pPr algn="ctr"/>
            <a:r>
              <a:rPr lang="en-US" sz="2400" dirty="0"/>
              <a:t>918-549-7323</a:t>
            </a:r>
          </a:p>
        </p:txBody>
      </p:sp>
      <p:sp>
        <p:nvSpPr>
          <p:cNvPr id="3" name="Rectangle 2"/>
          <p:cNvSpPr/>
          <p:nvPr/>
        </p:nvSpPr>
        <p:spPr>
          <a:xfrm>
            <a:off x="6880072" y="1967537"/>
            <a:ext cx="45719" cy="189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6812-4865-4464-9A63-6D667978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16" y="669293"/>
            <a:ext cx="2679122" cy="19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7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BC0A627F-B636-489A-B4B2-3EDD5A7AE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01A77D-5EC3-4D98-BEEF-BC099A07A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78" y="287373"/>
            <a:ext cx="8489655" cy="4335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7DFA7-8837-4F4A-B422-82F678056BFE}"/>
              </a:ext>
            </a:extLst>
          </p:cNvPr>
          <p:cNvSpPr txBox="1"/>
          <p:nvPr/>
        </p:nvSpPr>
        <p:spPr>
          <a:xfrm>
            <a:off x="4018638" y="4910665"/>
            <a:ext cx="494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Marketing and Branding </a:t>
            </a:r>
          </a:p>
          <a:p>
            <a:pPr algn="ctr"/>
            <a:r>
              <a:rPr lang="en-US" sz="2400" b="1" dirty="0"/>
              <a:t>Feb. 24</a:t>
            </a:r>
            <a:r>
              <a:rPr lang="en-US" sz="2400" b="1" baseline="30000" dirty="0"/>
              <a:t>th</a:t>
            </a:r>
            <a:r>
              <a:rPr lang="en-US" sz="2400" b="1" dirty="0"/>
              <a:t> at 10 am</a:t>
            </a:r>
          </a:p>
          <a:p>
            <a:pPr algn="ctr"/>
            <a:r>
              <a:rPr lang="en-US" sz="2400" b="1" dirty="0"/>
              <a:t>Dr. Tena Wooldridge</a:t>
            </a:r>
          </a:p>
        </p:txBody>
      </p:sp>
    </p:spTree>
    <p:extLst>
      <p:ext uri="{BB962C8B-B14F-4D97-AF65-F5344CB8AC3E}">
        <p14:creationId xmlns:p14="http://schemas.microsoft.com/office/powerpoint/2010/main" val="130598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2467627" cy="847725"/>
          </a:xfrm>
          <a:prstGeom prst="rect">
            <a:avLst/>
          </a:prstGeom>
          <a:solidFill>
            <a:srgbClr val="ED1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0" y="68962"/>
            <a:ext cx="2124086" cy="709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7626" y="0"/>
            <a:ext cx="9724373" cy="847725"/>
          </a:xfrm>
          <a:prstGeom prst="rect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3092335"/>
            <a:ext cx="12192001" cy="310064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800"/>
              </a:lnSpc>
              <a:defRPr/>
            </a:pPr>
            <a:endParaRPr lang="en-US" sz="2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1759091"/>
            <a:ext cx="12192000" cy="1333244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en-US" sz="5500" dirty="0">
              <a:solidFill>
                <a:srgbClr val="ED1941"/>
              </a:solidFill>
            </a:endParaRPr>
          </a:p>
          <a:p>
            <a:pPr marL="0" indent="0" algn="ctr">
              <a:buNone/>
            </a:pPr>
            <a:r>
              <a:rPr lang="en-US" altLang="en-US" sz="5500" dirty="0">
                <a:solidFill>
                  <a:srgbClr val="ED1941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altLang="en-US" sz="5500" dirty="0">
                <a:solidFill>
                  <a:srgbClr val="ED1941"/>
                </a:solidFill>
              </a:rPr>
              <a:t>Please fill out this survey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12256" y="287874"/>
            <a:ext cx="9415549" cy="50751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FD9C8-4037-47F7-B43C-06651EEB7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2" y="3677762"/>
            <a:ext cx="1524213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4D65EA6-0AFD-4ED1-AD39-786FAD3E6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4" descr="Business Plans Handbook | Burlington County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-Driven Solutions To Power Your Marketing &amp; Products - Data Ax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68" y="2751423"/>
            <a:ext cx="8896510" cy="10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1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DA607A-92EE-4D7B-B7EA-98E75784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2" y="574097"/>
            <a:ext cx="9904119" cy="55710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1341" y="1806993"/>
            <a:ext cx="88518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Understand a population’s characteristics and needs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Evaluate sites and analyze markets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Create detailed, data-enhanced maps</a:t>
            </a:r>
          </a:p>
        </p:txBody>
      </p:sp>
    </p:spTree>
    <p:extLst>
      <p:ext uri="{BB962C8B-B14F-4D97-AF65-F5344CB8AC3E}">
        <p14:creationId xmlns:p14="http://schemas.microsoft.com/office/powerpoint/2010/main" val="165923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E1A29D18-F069-402D-9842-E60873E88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6F31CE-E780-4BF3-A26D-9229D62C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262"/>
            <a:ext cx="10247286" cy="1303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D43B9-03F3-4982-B575-9BFC46FCB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29" r="849"/>
          <a:stretch/>
        </p:blipFill>
        <p:spPr>
          <a:xfrm>
            <a:off x="5165097" y="5691832"/>
            <a:ext cx="7026903" cy="1166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9BB12-3BEE-472A-BF8D-372DB8BD0906}"/>
              </a:ext>
            </a:extLst>
          </p:cNvPr>
          <p:cNvSpPr txBox="1"/>
          <p:nvPr/>
        </p:nvSpPr>
        <p:spPr>
          <a:xfrm>
            <a:off x="812800" y="2412997"/>
            <a:ext cx="733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a wide variety of information…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67FD1-6E4F-4121-826E-6CAB1C75233C}"/>
              </a:ext>
            </a:extLst>
          </p:cNvPr>
          <p:cNvSpPr txBox="1"/>
          <p:nvPr/>
        </p:nvSpPr>
        <p:spPr>
          <a:xfrm>
            <a:off x="575733" y="6013306"/>
            <a:ext cx="4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…Based on zip code</a:t>
            </a:r>
          </a:p>
        </p:txBody>
      </p:sp>
    </p:spTree>
    <p:extLst>
      <p:ext uri="{BB962C8B-B14F-4D97-AF65-F5344CB8AC3E}">
        <p14:creationId xmlns:p14="http://schemas.microsoft.com/office/powerpoint/2010/main" val="269763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2417F4C-502E-4912-8D12-05CBF828D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694" y="902230"/>
            <a:ext cx="2623520" cy="5295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AC43AA-77E2-439E-BD80-4BA53D3B9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142" y="902230"/>
            <a:ext cx="3956170" cy="5295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3755B-3644-4203-8FC9-0B4105AD0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532" y="902230"/>
            <a:ext cx="2950925" cy="5295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8D80E1-2DAD-4317-AC76-C4B85B63CB9B}"/>
              </a:ext>
            </a:extLst>
          </p:cNvPr>
          <p:cNvSpPr txBox="1"/>
          <p:nvPr/>
        </p:nvSpPr>
        <p:spPr>
          <a:xfrm>
            <a:off x="2293410" y="6214534"/>
            <a:ext cx="136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Household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169B01-9339-4E3B-B48C-25B860C08475}"/>
              </a:ext>
            </a:extLst>
          </p:cNvPr>
          <p:cNvSpPr/>
          <p:nvPr/>
        </p:nvSpPr>
        <p:spPr>
          <a:xfrm>
            <a:off x="6694080" y="6216134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Business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DDAB2-A340-4662-A83D-19FFCE33E264}"/>
              </a:ext>
            </a:extLst>
          </p:cNvPr>
          <p:cNvSpPr/>
          <p:nvPr/>
        </p:nvSpPr>
        <p:spPr>
          <a:xfrm>
            <a:off x="9756505" y="6245312"/>
            <a:ext cx="125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Non-profits</a:t>
            </a:r>
          </a:p>
        </p:txBody>
      </p:sp>
    </p:spTree>
    <p:extLst>
      <p:ext uri="{BB962C8B-B14F-4D97-AF65-F5344CB8AC3E}">
        <p14:creationId xmlns:p14="http://schemas.microsoft.com/office/powerpoint/2010/main" val="241992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E1A29D18-F069-402D-9842-E60873E88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447356-2362-477C-A4DE-F51DBDF06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2"/>
          <a:stretch/>
        </p:blipFill>
        <p:spPr>
          <a:xfrm>
            <a:off x="0" y="1024466"/>
            <a:ext cx="12192361" cy="48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0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0d340d9-05f7-4232-aa49-700003bf84d4">3YE3VA7SAZMT-395-499</_dlc_DocId>
    <_dlc_DocIdUrl xmlns="b0d340d9-05f7-4232-aa49-700003bf84d4">
      <Url>http://sharepoint/tccl/support/pro/_layouts/DocIdRedir.aspx?ID=3YE3VA7SAZMT-395-499</Url>
      <Description>3YE3VA7SAZMT-395-499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61CE55CF8274ABC8DEEF094607FE7" ma:contentTypeVersion="0" ma:contentTypeDescription="Create a new document." ma:contentTypeScope="" ma:versionID="8848dd35412ec49dac8c34c8f955cad5">
  <xsd:schema xmlns:xsd="http://www.w3.org/2001/XMLSchema" xmlns:xs="http://www.w3.org/2001/XMLSchema" xmlns:p="http://schemas.microsoft.com/office/2006/metadata/properties" xmlns:ns2="b0d340d9-05f7-4232-aa49-700003bf84d4" targetNamespace="http://schemas.microsoft.com/office/2006/metadata/properties" ma:root="true" ma:fieldsID="f8560a8421196e48995c1ee0b2e7bddc" ns2:_="">
    <xsd:import namespace="b0d340d9-05f7-4232-aa49-700003bf84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340d9-05f7-4232-aa49-700003bf84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B595088-46C4-4C30-9BBC-6CB13DFF9F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75E7BD-155C-435A-8800-19F02EF4B174}">
  <ds:schemaRefs>
    <ds:schemaRef ds:uri="http://purl.org/dc/elements/1.1/"/>
    <ds:schemaRef ds:uri="http://schemas.microsoft.com/office/2006/documentManagement/types"/>
    <ds:schemaRef ds:uri="b0d340d9-05f7-4232-aa49-700003bf84d4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A734B7-5F16-43B3-86E0-20356473A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340d9-05f7-4232-aa49-700003bf8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34E405F-71EE-4980-AB65-6879C28588A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18047</TotalTime>
  <Words>583</Words>
  <Application>Microsoft Office PowerPoint</Application>
  <PresentationFormat>Widescreen</PresentationFormat>
  <Paragraphs>129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Eras Bold ITC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service is only available through the Research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Tulsa City-County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Naiman, Aubrey</cp:lastModifiedBy>
  <cp:revision>56</cp:revision>
  <dcterms:created xsi:type="dcterms:W3CDTF">2016-06-03T13:21:13Z</dcterms:created>
  <dcterms:modified xsi:type="dcterms:W3CDTF">2024-01-19T17:39:56Z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0x010100AAE61CE55CF8274ABC8DEEF094607FE7</vt:lpwstr>
  </property>
  <property fmtid="{D5CDD505-2E9C-101B-9397-08002B2CF9AE}" pid="3" name="_dlc_DocIdItemGuid">
    <vt:lpwstr>b7655920-ad09-4dd3-828f-0e1ae3a90ff6</vt:lpwstr>
  </property>
</Properties>
</file>