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slide" Target="slides/slide20.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aneki-neko" TargetMode="External"/><Relationship Id="rId3" Type="http://schemas.openxmlformats.org/officeDocument/2006/relationships/hyperlink" Target="https://en.wikipedia.org/wiki/Japan" TargetMode="External"/><Relationship Id="rId4" Type="http://schemas.openxmlformats.org/officeDocument/2006/relationships/hyperlink" Target="https://en.wikipedia.org/wiki/Koban_(coin)" TargetMode="External"/><Relationship Id="rId9" Type="http://schemas.openxmlformats.org/officeDocument/2006/relationships/hyperlink" Target="https://en.wikipedia.org/wiki/Maneki-neko#cite_note-:0-6" TargetMode="External"/><Relationship Id="rId5" Type="http://schemas.openxmlformats.org/officeDocument/2006/relationships/hyperlink" Target="https://en.wikipedia.org/wiki/Maneki-neko#cite_note-Daruma-5" TargetMode="External"/><Relationship Id="rId6" Type="http://schemas.openxmlformats.org/officeDocument/2006/relationships/hyperlink" Target="https://en.wikipedia.org/wiki/Maneki-neko#cite_note-:0-6" TargetMode="External"/><Relationship Id="rId7" Type="http://schemas.openxmlformats.org/officeDocument/2006/relationships/hyperlink" Target="https://en.wikipedia.org/w/index.php?title=Maneki-neko&amp;action=edit&amp;section=2" TargetMode="External"/><Relationship Id="rId8" Type="http://schemas.openxmlformats.org/officeDocument/2006/relationships/hyperlink" Target="https://en.wikipedia.org/wiki/Feng_shui"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aneki-neko" TargetMode="External"/><Relationship Id="rId3" Type="http://schemas.openxmlformats.org/officeDocument/2006/relationships/hyperlink" Target="https://en.wikipedia.org/wiki/Japan" TargetMode="External"/><Relationship Id="rId4" Type="http://schemas.openxmlformats.org/officeDocument/2006/relationships/hyperlink" Target="https://en.wikipedia.org/wiki/Koban_(coin)" TargetMode="External"/><Relationship Id="rId9" Type="http://schemas.openxmlformats.org/officeDocument/2006/relationships/hyperlink" Target="https://en.wikipedia.org/wiki/Maneki-neko#cite_note-:0-6" TargetMode="External"/><Relationship Id="rId5" Type="http://schemas.openxmlformats.org/officeDocument/2006/relationships/hyperlink" Target="https://en.wikipedia.org/wiki/Maneki-neko#cite_note-Daruma-5" TargetMode="External"/><Relationship Id="rId6" Type="http://schemas.openxmlformats.org/officeDocument/2006/relationships/hyperlink" Target="https://en.wikipedia.org/wiki/Maneki-neko#cite_note-:0-6" TargetMode="External"/><Relationship Id="rId7" Type="http://schemas.openxmlformats.org/officeDocument/2006/relationships/hyperlink" Target="https://en.wikipedia.org/w/index.php?title=Maneki-neko&amp;action=edit&amp;section=2" TargetMode="External"/><Relationship Id="rId8" Type="http://schemas.openxmlformats.org/officeDocument/2006/relationships/hyperlink" Target="https://en.wikipedia.org/wiki/Feng_shui"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hubspot.com/sales/cost-based-pricing?hubs_content=blog.hubspot.com/sales/pricing-strategy&amp;hubs_content-cta=pricing%20to%20be%20cost-based"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hubspot.com/sales/cost-based-pricing?hubs_content=blog.hubspot.com/sales/pricing-strategy&amp;hubs_content-cta=pricing%20to%20be%20cost-base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hubspot.com/sales/cost-based-pricing?hubs_content=blog.hubspot.com/sales/pricing-strategy&amp;hubs_content-cta=pricing%20to%20be%20cost-base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hubspot.com/sales/cost-based-pricing?hubs_content=blog.hubspot.com/sales/pricing-strategy&amp;hubs_content-cta=pricing%20to%20be%20cost-based"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1D1C1D"/>
                </a:solidFill>
                <a:highlight>
                  <a:srgbClr val="F8F8F8"/>
                </a:highlight>
              </a:rPr>
              <a:t>Maneki Neko | </a:t>
            </a:r>
            <a:r>
              <a:rPr lang="en" sz="1150">
                <a:solidFill>
                  <a:schemeClr val="hlink"/>
                </a:solidFill>
                <a:highlight>
                  <a:srgbClr val="F8F8F8"/>
                </a:highlight>
                <a:uFill>
                  <a:noFill/>
                </a:uFill>
                <a:hlinkClick r:id="rId2"/>
              </a:rPr>
              <a:t>https://en.wikipedia.org/wiki/Maneki-neko</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202122"/>
                </a:solidFill>
                <a:highlight>
                  <a:srgbClr val="FFFFFF"/>
                </a:highlight>
              </a:rPr>
              <a:t>The </a:t>
            </a:r>
            <a:r>
              <a:rPr b="1" i="1" lang="en" sz="1050">
                <a:solidFill>
                  <a:srgbClr val="202122"/>
                </a:solidFill>
                <a:highlight>
                  <a:srgbClr val="FFFFFF"/>
                </a:highlight>
              </a:rPr>
              <a:t>maneki-neko</a:t>
            </a:r>
            <a:r>
              <a:rPr lang="en" sz="1050">
                <a:solidFill>
                  <a:srgbClr val="202122"/>
                </a:solidFill>
                <a:highlight>
                  <a:srgbClr val="FFFFFF"/>
                </a:highlight>
              </a:rPr>
              <a:t> (招き猫, </a:t>
            </a:r>
            <a:r>
              <a:rPr lang="en" sz="900">
                <a:solidFill>
                  <a:srgbClr val="202122"/>
                </a:solidFill>
                <a:highlight>
                  <a:srgbClr val="FFFFFF"/>
                </a:highlight>
              </a:rPr>
              <a:t>lit.</a:t>
            </a:r>
            <a:r>
              <a:rPr lang="en" sz="1050">
                <a:solidFill>
                  <a:srgbClr val="202122"/>
                </a:solidFill>
                <a:highlight>
                  <a:srgbClr val="FFFFFF"/>
                </a:highlight>
              </a:rPr>
              <a:t> 'beckoning cat') is a common </a:t>
            </a:r>
            <a:r>
              <a:rPr lang="en" sz="1050">
                <a:solidFill>
                  <a:srgbClr val="3366CC"/>
                </a:solidFill>
                <a:highlight>
                  <a:srgbClr val="FFFFFF"/>
                </a:highlight>
                <a:uFill>
                  <a:noFill/>
                </a:uFill>
                <a:hlinkClick r:id="rId3">
                  <a:extLst>
                    <a:ext uri="{A12FA001-AC4F-418D-AE19-62706E023703}">
                      <ahyp:hlinkClr val="tx"/>
                    </a:ext>
                  </a:extLst>
                </a:hlinkClick>
              </a:rPr>
              <a:t>Japanese</a:t>
            </a:r>
            <a:r>
              <a:rPr lang="en" sz="1050">
                <a:solidFill>
                  <a:srgbClr val="202122"/>
                </a:solidFill>
                <a:highlight>
                  <a:srgbClr val="FFFFFF"/>
                </a:highlight>
              </a:rPr>
              <a:t> figurine which is often believed to bring good luck to the owner.</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
              <a:t>Common Features</a:t>
            </a:r>
            <a:endParaRPr/>
          </a:p>
          <a:p>
            <a:pPr indent="0" lvl="0" marL="0" rtl="0" algn="l">
              <a:spcBef>
                <a:spcPts val="0"/>
              </a:spcBef>
              <a:spcAft>
                <a:spcPts val="0"/>
              </a:spcAft>
              <a:buNone/>
            </a:pPr>
            <a:r>
              <a:rPr i="1" lang="en" sz="1050">
                <a:solidFill>
                  <a:srgbClr val="202122"/>
                </a:solidFill>
                <a:highlight>
                  <a:srgbClr val="FFFFFF"/>
                </a:highlight>
              </a:rPr>
              <a:t>Maneki-neko</a:t>
            </a:r>
            <a:r>
              <a:rPr lang="en" sz="1050">
                <a:solidFill>
                  <a:srgbClr val="202122"/>
                </a:solidFill>
                <a:highlight>
                  <a:srgbClr val="FFFFFF"/>
                </a:highlight>
              </a:rPr>
              <a:t> are traditionally depicted seated, holding a </a:t>
            </a:r>
            <a:r>
              <a:rPr lang="en" sz="1050">
                <a:solidFill>
                  <a:srgbClr val="3366CC"/>
                </a:solidFill>
                <a:highlight>
                  <a:srgbClr val="FFFFFF"/>
                </a:highlight>
                <a:uFill>
                  <a:noFill/>
                </a:uFill>
                <a:hlinkClick r:id="rId4">
                  <a:extLst>
                    <a:ext uri="{A12FA001-AC4F-418D-AE19-62706E023703}">
                      <ahyp:hlinkClr val="tx"/>
                    </a:ext>
                  </a:extLst>
                </a:hlinkClick>
              </a:rPr>
              <a:t>koban</a:t>
            </a:r>
            <a:r>
              <a:rPr lang="en" sz="1050">
                <a:solidFill>
                  <a:srgbClr val="202122"/>
                </a:solidFill>
                <a:highlight>
                  <a:srgbClr val="FFFFFF"/>
                </a:highlight>
              </a:rPr>
              <a:t> coin, with one paw raised in a beckoning gesture. </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i="1" lang="en" sz="1050">
                <a:solidFill>
                  <a:srgbClr val="202122"/>
                </a:solidFill>
                <a:highlight>
                  <a:srgbClr val="FFFFFF"/>
                </a:highlight>
              </a:rPr>
              <a:t>Maneki-neko</a:t>
            </a:r>
            <a:r>
              <a:rPr lang="en" sz="1050">
                <a:solidFill>
                  <a:srgbClr val="202122"/>
                </a:solidFill>
                <a:highlight>
                  <a:srgbClr val="FFFFFF"/>
                </a:highlight>
              </a:rPr>
              <a:t> can be found with either the right or left paw raised (and sometimes both). The significance of the right and left raised paw differs with time and place.</a:t>
            </a:r>
            <a:r>
              <a:rPr baseline="30000" lang="en" sz="1400">
                <a:solidFill>
                  <a:srgbClr val="3366CC"/>
                </a:solidFill>
                <a:highlight>
                  <a:srgbClr val="FFFFFF"/>
                </a:highlight>
                <a:uFill>
                  <a:noFill/>
                </a:uFill>
                <a:hlinkClick r:id="rId5">
                  <a:extLst>
                    <a:ext uri="{A12FA001-AC4F-418D-AE19-62706E023703}">
                      <ahyp:hlinkClr val="tx"/>
                    </a:ext>
                  </a:extLst>
                </a:hlinkClick>
              </a:rPr>
              <a:t>[5]</a:t>
            </a:r>
            <a:r>
              <a:rPr lang="en" sz="1050">
                <a:solidFill>
                  <a:srgbClr val="202122"/>
                </a:solidFill>
                <a:highlight>
                  <a:srgbClr val="FFFFFF"/>
                </a:highlight>
              </a:rPr>
              <a:t> A statue with the left paw raised is to get more customers, while the right paw raised is to get more money. Hence it is also said that the one with left paw is for business and the right is for home.</a:t>
            </a:r>
            <a:r>
              <a:rPr baseline="30000" lang="en" sz="1400">
                <a:solidFill>
                  <a:srgbClr val="3366CC"/>
                </a:solidFill>
                <a:highlight>
                  <a:srgbClr val="FFFFFF"/>
                </a:highlight>
                <a:uFill>
                  <a:noFill/>
                </a:uFill>
                <a:hlinkClick r:id="rId6">
                  <a:extLst>
                    <a:ext uri="{A12FA001-AC4F-418D-AE19-62706E023703}">
                      <ahyp:hlinkClr val="tx"/>
                    </a:ext>
                  </a:extLst>
                </a:hlinkClick>
              </a:rPr>
              <a:t>[6]</a:t>
            </a:r>
            <a:endParaRPr/>
          </a:p>
          <a:p>
            <a:pPr indent="0" lvl="0" marL="0" rtl="0" algn="l">
              <a:lnSpc>
                <a:spcPct val="160000"/>
              </a:lnSpc>
              <a:spcBef>
                <a:spcPts val="400"/>
              </a:spcBef>
              <a:spcAft>
                <a:spcPts val="0"/>
              </a:spcAft>
              <a:buClr>
                <a:schemeClr val="dk1"/>
              </a:buClr>
              <a:buSzPts val="1100"/>
              <a:buFont typeface="Arial"/>
              <a:buNone/>
            </a:pPr>
            <a:r>
              <a:rPr b="1" lang="en" sz="1550">
                <a:solidFill>
                  <a:schemeClr val="dk1"/>
                </a:solidFill>
                <a:highlight>
                  <a:srgbClr val="FFFFFF"/>
                </a:highlight>
              </a:rPr>
              <a:t>Colors</a:t>
            </a:r>
            <a:r>
              <a:rPr lang="en">
                <a:solidFill>
                  <a:srgbClr val="54595D"/>
                </a:solidFill>
                <a:highlight>
                  <a:srgbClr val="FFFFFF"/>
                </a:highlight>
              </a:rPr>
              <a:t>[</a:t>
            </a:r>
            <a:r>
              <a:rPr lang="en">
                <a:solidFill>
                  <a:srgbClr val="3366CC"/>
                </a:solidFill>
                <a:highlight>
                  <a:srgbClr val="FFFFFF"/>
                </a:highlight>
                <a:uFill>
                  <a:noFill/>
                </a:uFill>
                <a:hlinkClick r:id="rId7">
                  <a:extLst>
                    <a:ext uri="{A12FA001-AC4F-418D-AE19-62706E023703}">
                      <ahyp:hlinkClr val="tx"/>
                    </a:ext>
                  </a:extLst>
                </a:hlinkClick>
              </a:rPr>
              <a:t>edit</a:t>
            </a:r>
            <a:r>
              <a:rPr lang="en">
                <a:solidFill>
                  <a:srgbClr val="54595D"/>
                </a:solidFill>
                <a:highlight>
                  <a:srgbClr val="FFFFFF"/>
                </a:highlight>
              </a:rPr>
              <a:t>]</a:t>
            </a:r>
            <a:endParaRPr>
              <a:solidFill>
                <a:srgbClr val="54595D"/>
              </a:solidFill>
              <a:highlight>
                <a:srgbClr val="FFFFFF"/>
              </a:highlight>
            </a:endParaRPr>
          </a:p>
          <a:p>
            <a:pPr indent="0" lvl="0" marL="0" rtl="0" algn="l">
              <a:lnSpc>
                <a:spcPct val="115000"/>
              </a:lnSpc>
              <a:spcBef>
                <a:spcPts val="500"/>
              </a:spcBef>
              <a:spcAft>
                <a:spcPts val="0"/>
              </a:spcAft>
              <a:buClr>
                <a:schemeClr val="dk1"/>
              </a:buClr>
              <a:buSzPts val="1100"/>
              <a:buFont typeface="Arial"/>
              <a:buNone/>
            </a:pPr>
            <a:r>
              <a:rPr lang="en" sz="1050">
                <a:solidFill>
                  <a:srgbClr val="202122"/>
                </a:solidFill>
                <a:highlight>
                  <a:srgbClr val="FFFFFF"/>
                </a:highlight>
              </a:rPr>
              <a:t>Originally, </a:t>
            </a:r>
            <a:r>
              <a:rPr i="1" lang="en" sz="1050">
                <a:solidFill>
                  <a:srgbClr val="202122"/>
                </a:solidFill>
                <a:highlight>
                  <a:srgbClr val="FFFFFF"/>
                </a:highlight>
              </a:rPr>
              <a:t>maneki-neko</a:t>
            </a:r>
            <a:r>
              <a:rPr lang="en" sz="1050">
                <a:solidFill>
                  <a:srgbClr val="202122"/>
                </a:solidFill>
                <a:highlight>
                  <a:srgbClr val="FFFFFF"/>
                </a:highlight>
              </a:rPr>
              <a:t> were white, but over the years with the combination of </a:t>
            </a:r>
            <a:r>
              <a:rPr lang="en" sz="1050">
                <a:solidFill>
                  <a:srgbClr val="3366CC"/>
                </a:solidFill>
                <a:highlight>
                  <a:srgbClr val="FFFFFF"/>
                </a:highlight>
                <a:uFill>
                  <a:noFill/>
                </a:uFill>
                <a:hlinkClick r:id="rId8">
                  <a:extLst>
                    <a:ext uri="{A12FA001-AC4F-418D-AE19-62706E023703}">
                      <ahyp:hlinkClr val="tx"/>
                    </a:ext>
                  </a:extLst>
                </a:hlinkClick>
              </a:rPr>
              <a:t>Feng Shui</a:t>
            </a:r>
            <a:r>
              <a:rPr lang="en" sz="1050">
                <a:solidFill>
                  <a:srgbClr val="202122"/>
                </a:solidFill>
                <a:highlight>
                  <a:srgbClr val="FFFFFF"/>
                </a:highlight>
              </a:rPr>
              <a:t>, different color variations were born. The original white color is to get good luck and overall good fortune, while black is to ward off evil, red is for good health, yellow or gold is for wealth, and pink is for romance.</a:t>
            </a:r>
            <a:r>
              <a:rPr baseline="30000" lang="en" sz="1400">
                <a:solidFill>
                  <a:srgbClr val="3366CC"/>
                </a:solidFill>
                <a:highlight>
                  <a:srgbClr val="FFFFFF"/>
                </a:highlight>
                <a:uFill>
                  <a:noFill/>
                </a:uFill>
                <a:hlinkClick r:id="rId9">
                  <a:extLst>
                    <a:ext uri="{A12FA001-AC4F-418D-AE19-62706E023703}">
                      <ahyp:hlinkClr val="tx"/>
                    </a:ext>
                  </a:extLst>
                </a:hlinkClick>
              </a:rPr>
              <a:t>[6]</a:t>
            </a:r>
            <a:endParaRPr baseline="30000" sz="1400">
              <a:solidFill>
                <a:srgbClr val="3366CC"/>
              </a:solidFill>
              <a:highlight>
                <a:srgbClr val="FFFFFF"/>
              </a:highlight>
            </a:endParaRPr>
          </a:p>
          <a:p>
            <a:pPr indent="0" lvl="0" marL="0" rtl="0" algn="l">
              <a:spcBef>
                <a:spcPts val="5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fbeb8f3b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fbeb8f3b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fbeb8f3b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fbeb8f3b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fbeb8f3b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fbeb8f3b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fbeb8f3b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fbeb8f3b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fbeb8f3b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fbeb8f3b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fbeb8f3b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fbeb8f3b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fbeb8f3b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fbeb8f3b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fbeb8f3b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fbeb8f3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fbeb8f3b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fbeb8f3b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fbeb8f3b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fbeb8f3b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03ed82462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03ed82462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1D1C1D"/>
                </a:solidFill>
                <a:highlight>
                  <a:srgbClr val="F8F8F8"/>
                </a:highlight>
              </a:rPr>
              <a:t>Maneki Neko | </a:t>
            </a:r>
            <a:r>
              <a:rPr lang="en" sz="1150">
                <a:solidFill>
                  <a:schemeClr val="hlink"/>
                </a:solidFill>
                <a:highlight>
                  <a:srgbClr val="F8F8F8"/>
                </a:highlight>
                <a:uFill>
                  <a:noFill/>
                </a:uFill>
                <a:hlinkClick r:id="rId2"/>
              </a:rPr>
              <a:t>https://en.wikipedia.org/wiki/Maneki-neko</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202122"/>
                </a:solidFill>
                <a:highlight>
                  <a:srgbClr val="FFFFFF"/>
                </a:highlight>
              </a:rPr>
              <a:t>The </a:t>
            </a:r>
            <a:r>
              <a:rPr b="1" i="1" lang="en" sz="1050">
                <a:solidFill>
                  <a:srgbClr val="202122"/>
                </a:solidFill>
                <a:highlight>
                  <a:srgbClr val="FFFFFF"/>
                </a:highlight>
              </a:rPr>
              <a:t>maneki-neko</a:t>
            </a:r>
            <a:r>
              <a:rPr lang="en" sz="1050">
                <a:solidFill>
                  <a:srgbClr val="202122"/>
                </a:solidFill>
                <a:highlight>
                  <a:srgbClr val="FFFFFF"/>
                </a:highlight>
              </a:rPr>
              <a:t> (招き猫, </a:t>
            </a:r>
            <a:r>
              <a:rPr lang="en" sz="900">
                <a:solidFill>
                  <a:srgbClr val="202122"/>
                </a:solidFill>
                <a:highlight>
                  <a:srgbClr val="FFFFFF"/>
                </a:highlight>
              </a:rPr>
              <a:t>lit.</a:t>
            </a:r>
            <a:r>
              <a:rPr lang="en" sz="1050">
                <a:solidFill>
                  <a:srgbClr val="202122"/>
                </a:solidFill>
                <a:highlight>
                  <a:srgbClr val="FFFFFF"/>
                </a:highlight>
              </a:rPr>
              <a:t> 'beckoning cat') is a common </a:t>
            </a:r>
            <a:r>
              <a:rPr lang="en" sz="1050">
                <a:solidFill>
                  <a:srgbClr val="3366CC"/>
                </a:solidFill>
                <a:highlight>
                  <a:srgbClr val="FFFFFF"/>
                </a:highlight>
                <a:uFill>
                  <a:noFill/>
                </a:uFill>
                <a:hlinkClick r:id="rId3">
                  <a:extLst>
                    <a:ext uri="{A12FA001-AC4F-418D-AE19-62706E023703}">
                      <ahyp:hlinkClr val="tx"/>
                    </a:ext>
                  </a:extLst>
                </a:hlinkClick>
              </a:rPr>
              <a:t>Japanese</a:t>
            </a:r>
            <a:r>
              <a:rPr lang="en" sz="1050">
                <a:solidFill>
                  <a:srgbClr val="202122"/>
                </a:solidFill>
                <a:highlight>
                  <a:srgbClr val="FFFFFF"/>
                </a:highlight>
              </a:rPr>
              <a:t> figurine which is often believed to bring good luck to the owner.</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
              <a:t>Common Features</a:t>
            </a:r>
            <a:endParaRPr/>
          </a:p>
          <a:p>
            <a:pPr indent="0" lvl="0" marL="0" rtl="0" algn="l">
              <a:spcBef>
                <a:spcPts val="0"/>
              </a:spcBef>
              <a:spcAft>
                <a:spcPts val="0"/>
              </a:spcAft>
              <a:buNone/>
            </a:pPr>
            <a:r>
              <a:rPr i="1" lang="en" sz="1050">
                <a:solidFill>
                  <a:srgbClr val="202122"/>
                </a:solidFill>
                <a:highlight>
                  <a:srgbClr val="FFFFFF"/>
                </a:highlight>
              </a:rPr>
              <a:t>Maneki-neko</a:t>
            </a:r>
            <a:r>
              <a:rPr lang="en" sz="1050">
                <a:solidFill>
                  <a:srgbClr val="202122"/>
                </a:solidFill>
                <a:highlight>
                  <a:srgbClr val="FFFFFF"/>
                </a:highlight>
              </a:rPr>
              <a:t> are traditionally depicted seated, holding a </a:t>
            </a:r>
            <a:r>
              <a:rPr lang="en" sz="1050">
                <a:solidFill>
                  <a:srgbClr val="3366CC"/>
                </a:solidFill>
                <a:highlight>
                  <a:srgbClr val="FFFFFF"/>
                </a:highlight>
                <a:uFill>
                  <a:noFill/>
                </a:uFill>
                <a:hlinkClick r:id="rId4">
                  <a:extLst>
                    <a:ext uri="{A12FA001-AC4F-418D-AE19-62706E023703}">
                      <ahyp:hlinkClr val="tx"/>
                    </a:ext>
                  </a:extLst>
                </a:hlinkClick>
              </a:rPr>
              <a:t>koban</a:t>
            </a:r>
            <a:r>
              <a:rPr lang="en" sz="1050">
                <a:solidFill>
                  <a:srgbClr val="202122"/>
                </a:solidFill>
                <a:highlight>
                  <a:srgbClr val="FFFFFF"/>
                </a:highlight>
              </a:rPr>
              <a:t> coin, with one paw raised in a beckoning gesture. </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i="1" lang="en" sz="1050">
                <a:solidFill>
                  <a:srgbClr val="202122"/>
                </a:solidFill>
                <a:highlight>
                  <a:srgbClr val="FFFFFF"/>
                </a:highlight>
              </a:rPr>
              <a:t>Maneki-neko</a:t>
            </a:r>
            <a:r>
              <a:rPr lang="en" sz="1050">
                <a:solidFill>
                  <a:srgbClr val="202122"/>
                </a:solidFill>
                <a:highlight>
                  <a:srgbClr val="FFFFFF"/>
                </a:highlight>
              </a:rPr>
              <a:t> can be found with either the right or left paw raised (and sometimes both). The significance of the right and left raised paw differs with time and place.</a:t>
            </a:r>
            <a:r>
              <a:rPr baseline="30000" lang="en" sz="1400">
                <a:solidFill>
                  <a:srgbClr val="3366CC"/>
                </a:solidFill>
                <a:highlight>
                  <a:srgbClr val="FFFFFF"/>
                </a:highlight>
                <a:uFill>
                  <a:noFill/>
                </a:uFill>
                <a:hlinkClick r:id="rId5">
                  <a:extLst>
                    <a:ext uri="{A12FA001-AC4F-418D-AE19-62706E023703}">
                      <ahyp:hlinkClr val="tx"/>
                    </a:ext>
                  </a:extLst>
                </a:hlinkClick>
              </a:rPr>
              <a:t>[5]</a:t>
            </a:r>
            <a:r>
              <a:rPr lang="en" sz="1050">
                <a:solidFill>
                  <a:srgbClr val="202122"/>
                </a:solidFill>
                <a:highlight>
                  <a:srgbClr val="FFFFFF"/>
                </a:highlight>
              </a:rPr>
              <a:t> A statue with the left paw raised is to get more customers, while the right paw raised is to get more money. Hence it is also said that the one with left paw is for business and the right is for home.</a:t>
            </a:r>
            <a:r>
              <a:rPr baseline="30000" lang="en" sz="1400">
                <a:solidFill>
                  <a:srgbClr val="3366CC"/>
                </a:solidFill>
                <a:highlight>
                  <a:srgbClr val="FFFFFF"/>
                </a:highlight>
                <a:uFill>
                  <a:noFill/>
                </a:uFill>
                <a:hlinkClick r:id="rId6">
                  <a:extLst>
                    <a:ext uri="{A12FA001-AC4F-418D-AE19-62706E023703}">
                      <ahyp:hlinkClr val="tx"/>
                    </a:ext>
                  </a:extLst>
                </a:hlinkClick>
              </a:rPr>
              <a:t>[6]</a:t>
            </a:r>
            <a:endParaRPr/>
          </a:p>
          <a:p>
            <a:pPr indent="0" lvl="0" marL="0" rtl="0" algn="l">
              <a:lnSpc>
                <a:spcPct val="160000"/>
              </a:lnSpc>
              <a:spcBef>
                <a:spcPts val="400"/>
              </a:spcBef>
              <a:spcAft>
                <a:spcPts val="0"/>
              </a:spcAft>
              <a:buNone/>
            </a:pPr>
            <a:r>
              <a:rPr b="1" lang="en" sz="1550">
                <a:solidFill>
                  <a:schemeClr val="dk1"/>
                </a:solidFill>
                <a:highlight>
                  <a:srgbClr val="FFFFFF"/>
                </a:highlight>
              </a:rPr>
              <a:t>Colors</a:t>
            </a:r>
            <a:r>
              <a:rPr lang="en">
                <a:solidFill>
                  <a:srgbClr val="54595D"/>
                </a:solidFill>
                <a:highlight>
                  <a:srgbClr val="FFFFFF"/>
                </a:highlight>
              </a:rPr>
              <a:t>[</a:t>
            </a:r>
            <a:r>
              <a:rPr lang="en">
                <a:solidFill>
                  <a:srgbClr val="3366CC"/>
                </a:solidFill>
                <a:highlight>
                  <a:srgbClr val="FFFFFF"/>
                </a:highlight>
                <a:uFill>
                  <a:noFill/>
                </a:uFill>
                <a:hlinkClick r:id="rId7">
                  <a:extLst>
                    <a:ext uri="{A12FA001-AC4F-418D-AE19-62706E023703}">
                      <ahyp:hlinkClr val="tx"/>
                    </a:ext>
                  </a:extLst>
                </a:hlinkClick>
              </a:rPr>
              <a:t>edit</a:t>
            </a:r>
            <a:r>
              <a:rPr lang="en">
                <a:solidFill>
                  <a:srgbClr val="54595D"/>
                </a:solidFill>
                <a:highlight>
                  <a:srgbClr val="FFFFFF"/>
                </a:highlight>
              </a:rPr>
              <a:t>]</a:t>
            </a:r>
            <a:endParaRPr>
              <a:solidFill>
                <a:srgbClr val="54595D"/>
              </a:solidFill>
              <a:highlight>
                <a:srgbClr val="FFFFFF"/>
              </a:highlight>
            </a:endParaRPr>
          </a:p>
          <a:p>
            <a:pPr indent="0" lvl="0" marL="0" rtl="0" algn="l">
              <a:lnSpc>
                <a:spcPct val="115000"/>
              </a:lnSpc>
              <a:spcBef>
                <a:spcPts val="500"/>
              </a:spcBef>
              <a:spcAft>
                <a:spcPts val="0"/>
              </a:spcAft>
              <a:buNone/>
            </a:pPr>
            <a:r>
              <a:rPr lang="en" sz="1050">
                <a:solidFill>
                  <a:srgbClr val="202122"/>
                </a:solidFill>
                <a:highlight>
                  <a:srgbClr val="FFFFFF"/>
                </a:highlight>
              </a:rPr>
              <a:t>Originally, </a:t>
            </a:r>
            <a:r>
              <a:rPr i="1" lang="en" sz="1050">
                <a:solidFill>
                  <a:srgbClr val="202122"/>
                </a:solidFill>
                <a:highlight>
                  <a:srgbClr val="FFFFFF"/>
                </a:highlight>
              </a:rPr>
              <a:t>maneki-neko</a:t>
            </a:r>
            <a:r>
              <a:rPr lang="en" sz="1050">
                <a:solidFill>
                  <a:srgbClr val="202122"/>
                </a:solidFill>
                <a:highlight>
                  <a:srgbClr val="FFFFFF"/>
                </a:highlight>
              </a:rPr>
              <a:t> were white, but over the years with the combination of </a:t>
            </a:r>
            <a:r>
              <a:rPr lang="en" sz="1050">
                <a:solidFill>
                  <a:srgbClr val="3366CC"/>
                </a:solidFill>
                <a:highlight>
                  <a:srgbClr val="FFFFFF"/>
                </a:highlight>
                <a:uFill>
                  <a:noFill/>
                </a:uFill>
                <a:hlinkClick r:id="rId8">
                  <a:extLst>
                    <a:ext uri="{A12FA001-AC4F-418D-AE19-62706E023703}">
                      <ahyp:hlinkClr val="tx"/>
                    </a:ext>
                  </a:extLst>
                </a:hlinkClick>
              </a:rPr>
              <a:t>Feng Shui</a:t>
            </a:r>
            <a:r>
              <a:rPr lang="en" sz="1050">
                <a:solidFill>
                  <a:srgbClr val="202122"/>
                </a:solidFill>
                <a:highlight>
                  <a:srgbClr val="FFFFFF"/>
                </a:highlight>
              </a:rPr>
              <a:t>, different color variations were born. The original white color is to get good luck and overall good fortune, while black is to ward off evil, red is for good health, yellow or gold is for wealth, and pink is for romance.</a:t>
            </a:r>
            <a:r>
              <a:rPr baseline="30000" lang="en" sz="1400">
                <a:solidFill>
                  <a:srgbClr val="3366CC"/>
                </a:solidFill>
                <a:highlight>
                  <a:srgbClr val="FFFFFF"/>
                </a:highlight>
                <a:uFill>
                  <a:noFill/>
                </a:uFill>
                <a:hlinkClick r:id="rId9">
                  <a:extLst>
                    <a:ext uri="{A12FA001-AC4F-418D-AE19-62706E023703}">
                      <ahyp:hlinkClr val="tx"/>
                    </a:ext>
                  </a:extLst>
                </a:hlinkClick>
              </a:rPr>
              <a:t>[6]</a:t>
            </a:r>
            <a:endParaRPr baseline="30000" sz="1400">
              <a:solidFill>
                <a:srgbClr val="3366CC"/>
              </a:solidFill>
              <a:highlight>
                <a:srgbClr val="FFFFFF"/>
              </a:highlight>
            </a:endParaRPr>
          </a:p>
          <a:p>
            <a:pPr indent="0" lvl="0" marL="0" rtl="0" algn="l">
              <a:spcBef>
                <a:spcPts val="5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3b41060c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03b41060c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cfbeb8f3b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cfbeb8f3b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fbeb8f3bd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fbeb8f3b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fbeb8f3b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fbeb8f3b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8000"/>
              </a:lnSpc>
              <a:spcBef>
                <a:spcPts val="1200"/>
              </a:spcBef>
              <a:spcAft>
                <a:spcPts val="1200"/>
              </a:spcAft>
              <a:buClr>
                <a:schemeClr val="dk1"/>
              </a:buClr>
              <a:buSzPts val="1100"/>
              <a:buFont typeface="Arial"/>
              <a:buNone/>
            </a:pPr>
            <a:r>
              <a:rPr lang="en">
                <a:solidFill>
                  <a:srgbClr val="213343"/>
                </a:solidFill>
                <a:latin typeface="Helvetica Neue"/>
                <a:ea typeface="Helvetica Neue"/>
                <a:cs typeface="Helvetica Neue"/>
                <a:sym typeface="Helvetica Neue"/>
              </a:rPr>
              <a:t>To choose a pricing strategy, it’s also essential to understand the role of cost, margin, and markup — especially if you’d like your </a:t>
            </a:r>
            <a:r>
              <a:rPr lang="en" u="sng">
                <a:solidFill>
                  <a:srgbClr val="0097A7"/>
                </a:solidFill>
                <a:latin typeface="Helvetica Neue"/>
                <a:ea typeface="Helvetica Neue"/>
                <a:cs typeface="Helvetica Neue"/>
                <a:sym typeface="Helvetica Neue"/>
                <a:hlinkClick r:id="rId2">
                  <a:extLst>
                    <a:ext uri="{A12FA001-AC4F-418D-AE19-62706E023703}">
                      <ahyp:hlinkClr val="tx"/>
                    </a:ext>
                  </a:extLst>
                </a:hlinkClick>
              </a:rPr>
              <a:t>pricing to be cost-based</a:t>
            </a:r>
            <a:r>
              <a:rPr lang="en">
                <a:solidFill>
                  <a:srgbClr val="213343"/>
                </a:solidFill>
                <a:latin typeface="Helvetica Neue"/>
                <a:ea typeface="Helvetica Neue"/>
                <a:cs typeface="Helvetica Neue"/>
                <a:sym typeface="Helvetica Neue"/>
              </a:rPr>
              <a:t>. Let’s dive into the definition for each.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fbeb8f3b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cfbeb8f3b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8000"/>
              </a:lnSpc>
              <a:spcBef>
                <a:spcPts val="1200"/>
              </a:spcBef>
              <a:spcAft>
                <a:spcPts val="1200"/>
              </a:spcAft>
              <a:buNone/>
            </a:pPr>
            <a:r>
              <a:rPr lang="en">
                <a:solidFill>
                  <a:srgbClr val="213343"/>
                </a:solidFill>
                <a:latin typeface="Helvetica Neue"/>
                <a:ea typeface="Helvetica Neue"/>
                <a:cs typeface="Helvetica Neue"/>
                <a:sym typeface="Helvetica Neue"/>
              </a:rPr>
              <a:t>To choose a pricing strategy, it’s also essential to understand the role of cost, margin, and markup — especially if you’d like your </a:t>
            </a:r>
            <a:r>
              <a:rPr lang="en" u="sng">
                <a:solidFill>
                  <a:srgbClr val="0097A7"/>
                </a:solidFill>
                <a:latin typeface="Helvetica Neue"/>
                <a:ea typeface="Helvetica Neue"/>
                <a:cs typeface="Helvetica Neue"/>
                <a:sym typeface="Helvetica Neue"/>
                <a:hlinkClick r:id="rId2">
                  <a:extLst>
                    <a:ext uri="{A12FA001-AC4F-418D-AE19-62706E023703}">
                      <ahyp:hlinkClr val="tx"/>
                    </a:ext>
                  </a:extLst>
                </a:hlinkClick>
              </a:rPr>
              <a:t>pricing to be cost-based</a:t>
            </a:r>
            <a:r>
              <a:rPr lang="en">
                <a:solidFill>
                  <a:srgbClr val="213343"/>
                </a:solidFill>
                <a:latin typeface="Helvetica Neue"/>
                <a:ea typeface="Helvetica Neue"/>
                <a:cs typeface="Helvetica Neue"/>
                <a:sym typeface="Helvetica Neue"/>
              </a:rPr>
              <a:t>. Let’s dive into the definition for each.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fbeb8f3b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fbeb8f3b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8000"/>
              </a:lnSpc>
              <a:spcBef>
                <a:spcPts val="1200"/>
              </a:spcBef>
              <a:spcAft>
                <a:spcPts val="1200"/>
              </a:spcAft>
              <a:buNone/>
            </a:pPr>
            <a:r>
              <a:rPr lang="en">
                <a:solidFill>
                  <a:srgbClr val="213343"/>
                </a:solidFill>
                <a:latin typeface="Helvetica Neue"/>
                <a:ea typeface="Helvetica Neue"/>
                <a:cs typeface="Helvetica Neue"/>
                <a:sym typeface="Helvetica Neue"/>
              </a:rPr>
              <a:t>To choose a pricing strategy, it’s also essential to understand the role of cost, margin, and markup — especially if you’d like your </a:t>
            </a:r>
            <a:r>
              <a:rPr lang="en" u="sng">
                <a:solidFill>
                  <a:srgbClr val="0097A7"/>
                </a:solidFill>
                <a:latin typeface="Helvetica Neue"/>
                <a:ea typeface="Helvetica Neue"/>
                <a:cs typeface="Helvetica Neue"/>
                <a:sym typeface="Helvetica Neue"/>
                <a:hlinkClick r:id="rId2">
                  <a:extLst>
                    <a:ext uri="{A12FA001-AC4F-418D-AE19-62706E023703}">
                      <ahyp:hlinkClr val="tx"/>
                    </a:ext>
                  </a:extLst>
                </a:hlinkClick>
              </a:rPr>
              <a:t>pricing to be cost-based</a:t>
            </a:r>
            <a:r>
              <a:rPr lang="en">
                <a:solidFill>
                  <a:srgbClr val="213343"/>
                </a:solidFill>
                <a:latin typeface="Helvetica Neue"/>
                <a:ea typeface="Helvetica Neue"/>
                <a:cs typeface="Helvetica Neue"/>
                <a:sym typeface="Helvetica Neue"/>
              </a:rPr>
              <a:t>. Let’s dive into the definition for each.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fbeb8f3b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fbeb8f3b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8000"/>
              </a:lnSpc>
              <a:spcBef>
                <a:spcPts val="1200"/>
              </a:spcBef>
              <a:spcAft>
                <a:spcPts val="1200"/>
              </a:spcAft>
              <a:buNone/>
            </a:pPr>
            <a:r>
              <a:rPr lang="en">
                <a:solidFill>
                  <a:srgbClr val="213343"/>
                </a:solidFill>
                <a:latin typeface="Helvetica Neue"/>
                <a:ea typeface="Helvetica Neue"/>
                <a:cs typeface="Helvetica Neue"/>
                <a:sym typeface="Helvetica Neue"/>
              </a:rPr>
              <a:t>To choose a pricing strategy, it’s also essential to understand the role of cost, margin, and markup — especially if you’d like your </a:t>
            </a:r>
            <a:r>
              <a:rPr lang="en" u="sng">
                <a:solidFill>
                  <a:srgbClr val="0097A7"/>
                </a:solidFill>
                <a:latin typeface="Helvetica Neue"/>
                <a:ea typeface="Helvetica Neue"/>
                <a:cs typeface="Helvetica Neue"/>
                <a:sym typeface="Helvetica Neue"/>
                <a:hlinkClick r:id="rId2">
                  <a:extLst>
                    <a:ext uri="{A12FA001-AC4F-418D-AE19-62706E023703}">
                      <ahyp:hlinkClr val="tx"/>
                    </a:ext>
                  </a:extLst>
                </a:hlinkClick>
              </a:rPr>
              <a:t>pricing to be cost-based</a:t>
            </a:r>
            <a:r>
              <a:rPr lang="en">
                <a:solidFill>
                  <a:srgbClr val="213343"/>
                </a:solidFill>
                <a:latin typeface="Helvetica Neue"/>
                <a:ea typeface="Helvetica Neue"/>
                <a:cs typeface="Helvetica Neue"/>
                <a:sym typeface="Helvetica Neue"/>
              </a:rPr>
              <a:t>. Let’s dive into the definition for each.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fbeb8f3b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fbeb8f3b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Opening Remarks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idx="1" type="subTitle"/>
          </p:nvPr>
        </p:nvSpPr>
        <p:spPr>
          <a:xfrm>
            <a:off x="3371625" y="3105075"/>
            <a:ext cx="2486100" cy="828600"/>
          </a:xfrm>
          <a:prstGeom prst="rect">
            <a:avLst/>
          </a:prstGeom>
          <a:noFill/>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p:txBody>
      </p:sp>
      <p:sp>
        <p:nvSpPr>
          <p:cNvPr id="53" name="Google Shape;53;p13"/>
          <p:cNvSpPr txBox="1"/>
          <p:nvPr>
            <p:ph type="ctrTitle"/>
          </p:nvPr>
        </p:nvSpPr>
        <p:spPr>
          <a:xfrm>
            <a:off x="3019425" y="1559600"/>
            <a:ext cx="3105300" cy="1393200"/>
          </a:xfrm>
          <a:prstGeom prst="rect">
            <a:avLst/>
          </a:prstGeom>
          <a:noFill/>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4000"/>
              <a:buNone/>
              <a:defRPr sz="4000">
                <a:solidFill>
                  <a:schemeClr val="lt1"/>
                </a:solidFill>
              </a:defRPr>
            </a:lvl2pPr>
            <a:lvl3pPr lvl="2" algn="ctr">
              <a:lnSpc>
                <a:spcPct val="100000"/>
              </a:lnSpc>
              <a:spcBef>
                <a:spcPts val="0"/>
              </a:spcBef>
              <a:spcAft>
                <a:spcPts val="0"/>
              </a:spcAft>
              <a:buClr>
                <a:schemeClr val="lt1"/>
              </a:buClr>
              <a:buSzPts val="4000"/>
              <a:buNone/>
              <a:defRPr sz="4000">
                <a:solidFill>
                  <a:schemeClr val="lt1"/>
                </a:solidFill>
              </a:defRPr>
            </a:lvl3pPr>
            <a:lvl4pPr lvl="3" algn="ctr">
              <a:lnSpc>
                <a:spcPct val="100000"/>
              </a:lnSpc>
              <a:spcBef>
                <a:spcPts val="0"/>
              </a:spcBef>
              <a:spcAft>
                <a:spcPts val="0"/>
              </a:spcAft>
              <a:buClr>
                <a:schemeClr val="lt1"/>
              </a:buClr>
              <a:buSzPts val="4000"/>
              <a:buNone/>
              <a:defRPr sz="4000">
                <a:solidFill>
                  <a:schemeClr val="lt1"/>
                </a:solidFill>
              </a:defRPr>
            </a:lvl4pPr>
            <a:lvl5pPr lvl="4" algn="ctr">
              <a:lnSpc>
                <a:spcPct val="100000"/>
              </a:lnSpc>
              <a:spcBef>
                <a:spcPts val="0"/>
              </a:spcBef>
              <a:spcAft>
                <a:spcPts val="0"/>
              </a:spcAft>
              <a:buClr>
                <a:schemeClr val="lt1"/>
              </a:buClr>
              <a:buSzPts val="4000"/>
              <a:buNone/>
              <a:defRPr sz="4000">
                <a:solidFill>
                  <a:schemeClr val="lt1"/>
                </a:solidFill>
              </a:defRPr>
            </a:lvl5pPr>
            <a:lvl6pPr lvl="5" algn="ctr">
              <a:lnSpc>
                <a:spcPct val="100000"/>
              </a:lnSpc>
              <a:spcBef>
                <a:spcPts val="0"/>
              </a:spcBef>
              <a:spcAft>
                <a:spcPts val="0"/>
              </a:spcAft>
              <a:buClr>
                <a:schemeClr val="lt1"/>
              </a:buClr>
              <a:buSzPts val="4000"/>
              <a:buNone/>
              <a:defRPr sz="4000">
                <a:solidFill>
                  <a:schemeClr val="lt1"/>
                </a:solidFill>
              </a:defRPr>
            </a:lvl6pPr>
            <a:lvl7pPr lvl="6" algn="ctr">
              <a:lnSpc>
                <a:spcPct val="100000"/>
              </a:lnSpc>
              <a:spcBef>
                <a:spcPts val="0"/>
              </a:spcBef>
              <a:spcAft>
                <a:spcPts val="0"/>
              </a:spcAft>
              <a:buClr>
                <a:schemeClr val="lt1"/>
              </a:buClr>
              <a:buSzPts val="4000"/>
              <a:buNone/>
              <a:defRPr sz="4000">
                <a:solidFill>
                  <a:schemeClr val="lt1"/>
                </a:solidFill>
              </a:defRPr>
            </a:lvl7pPr>
            <a:lvl8pPr lvl="7" algn="ctr">
              <a:lnSpc>
                <a:spcPct val="100000"/>
              </a:lnSpc>
              <a:spcBef>
                <a:spcPts val="0"/>
              </a:spcBef>
              <a:spcAft>
                <a:spcPts val="0"/>
              </a:spcAft>
              <a:buClr>
                <a:schemeClr val="lt1"/>
              </a:buClr>
              <a:buSzPts val="4000"/>
              <a:buNone/>
              <a:defRPr sz="4000">
                <a:solidFill>
                  <a:schemeClr val="lt1"/>
                </a:solidFill>
              </a:defRPr>
            </a:lvl8pPr>
            <a:lvl9pPr lvl="8" algn="ctr">
              <a:lnSpc>
                <a:spcPct val="100000"/>
              </a:lnSpc>
              <a:spcBef>
                <a:spcPts val="0"/>
              </a:spcBef>
              <a:spcAft>
                <a:spcPts val="0"/>
              </a:spcAft>
              <a:buClr>
                <a:schemeClr val="lt1"/>
              </a:buClr>
              <a:buSzPts val="4000"/>
              <a:buNone/>
              <a:defRPr sz="4000">
                <a:solidFill>
                  <a:schemeClr val="lt1"/>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blog.hubspot.com/sales/cost-plus-pric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blog.hubspot.com/sales/pricing-strategy#howtoconductapricinganalys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hbr.org/2016/08/a-quick-guide-to-value-based-pric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netflix.com/" TargetMode="External"/><Relationship Id="rId4" Type="http://schemas.openxmlformats.org/officeDocument/2006/relationships/hyperlink" Target="https://blog.hubspot.com/sales/pricing-strategy#penetrationpricingstrategy" TargetMode="External"/><Relationship Id="rId5" Type="http://schemas.openxmlformats.org/officeDocument/2006/relationships/hyperlink" Target="https://blog.hubspot.com/sales/pricing-strategy#howtoconductapricinganalysi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blog.hubspot.com/sales/how-to-use-psychological-biases-to-sell#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blog.hubspot.com/sales/how-to-use-psychological-biases-to-sell#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npr.org/2013/02/06/171177695/why-you-love-that-ikea-table-even-if-its-crook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npr.org/2013/02/06/171177695/why-you-love-that-ikea-table-even-if-its-crook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blog.hubspot.com/sales/pricing-strategy#howtoconductapricinganalys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blog.hubspot.com/sales/good-profit-margin-for-product?hubs_content=blog.hubspot.com/sales/pricing-strategy&amp;hubs_content-cta=Margin" TargetMode="External"/><Relationship Id="rId4" Type="http://schemas.openxmlformats.org/officeDocument/2006/relationships/hyperlink" Target="https://blog.hubspot.com/sales/pricing-strategy#howtoconductapricinganaly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blog.hubspot.com/sales/cost-plus-pricing?hubs_content=blog.hubspot.com/sales/pricing-strategy&amp;hubs_content-cta=Markup" TargetMode="External"/><Relationship Id="rId4" Type="http://schemas.openxmlformats.org/officeDocument/2006/relationships/hyperlink" Target="https://blog.hubspot.com/sales/pricing-strategy#howtoconductapricinganalys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blog.hubspot.com/sales/pricing-strategy#howtoconductapricinganalysi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nvestinganswers.com/financial-dictionary/businesses-corporations/unit-cost-5335" TargetMode="External"/><Relationship Id="rId4" Type="http://schemas.openxmlformats.org/officeDocument/2006/relationships/hyperlink" Target="https://blog.hubspot.com/sales/cost-plus-pric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60" name="Google Shape;60;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1" name="Google Shape;61;p14"/>
          <p:cNvPicPr preferRelativeResize="0"/>
          <p:nvPr/>
        </p:nvPicPr>
        <p:blipFill rotWithShape="1">
          <a:blip r:embed="rId3">
            <a:alphaModFix/>
          </a:blip>
          <a:srcRect b="42799" l="2216" r="2226" t="3445"/>
          <a:stretch/>
        </p:blipFill>
        <p:spPr>
          <a:xfrm>
            <a:off x="0" y="0"/>
            <a:ext cx="9144003" cy="5143501"/>
          </a:xfrm>
          <a:prstGeom prst="rect">
            <a:avLst/>
          </a:prstGeom>
          <a:noFill/>
          <a:ln>
            <a:noFill/>
          </a:ln>
        </p:spPr>
      </p:pic>
      <p:pic>
        <p:nvPicPr>
          <p:cNvPr id="62" name="Google Shape;62;p14"/>
          <p:cNvPicPr preferRelativeResize="0"/>
          <p:nvPr/>
        </p:nvPicPr>
        <p:blipFill>
          <a:blip r:embed="rId4">
            <a:alphaModFix/>
          </a:blip>
          <a:stretch>
            <a:fillRect/>
          </a:stretch>
        </p:blipFill>
        <p:spPr>
          <a:xfrm>
            <a:off x="2379725" y="-70000"/>
            <a:ext cx="4384550" cy="43845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7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Types]</a:t>
            </a:r>
            <a:endParaRPr/>
          </a:p>
          <a:p>
            <a:pPr indent="0" lvl="0" marL="0" rtl="0" algn="l">
              <a:spcBef>
                <a:spcPts val="0"/>
              </a:spcBef>
              <a:spcAft>
                <a:spcPts val="0"/>
              </a:spcAft>
              <a:buNone/>
            </a:pPr>
            <a:r>
              <a:t/>
            </a:r>
            <a:endParaRPr/>
          </a:p>
        </p:txBody>
      </p:sp>
      <p:sp>
        <p:nvSpPr>
          <p:cNvPr id="122" name="Google Shape;122;p23"/>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Competitive Pricing Strategy</a:t>
            </a:r>
            <a:endParaRPr b="1">
              <a:solidFill>
                <a:schemeClr val="dk2"/>
              </a:solidFill>
            </a:endParaRPr>
          </a:p>
          <a:p>
            <a:pPr indent="0" lvl="0" marL="0" rtl="0" algn="l">
              <a:lnSpc>
                <a:spcPct val="150000"/>
              </a:lnSpc>
              <a:spcBef>
                <a:spcPts val="1200"/>
              </a:spcBef>
              <a:spcAft>
                <a:spcPts val="0"/>
              </a:spcAft>
              <a:buNone/>
            </a:pPr>
            <a:r>
              <a:rPr lang="en" sz="2000">
                <a:solidFill>
                  <a:srgbClr val="414168"/>
                </a:solidFill>
                <a:highlight>
                  <a:srgbClr val="FFFFFF"/>
                </a:highlight>
              </a:rPr>
              <a:t>A competitive pricing strategy is a price-setting that is based on your competitors’ prices. This pricing method focuses solely on the prices of your competitors that are public, but it does not take into account how much customers value the product or production costs.</a:t>
            </a:r>
            <a:endParaRPr i="1" sz="20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3"/>
              </a:rPr>
              <a:t>https://www.symson.com/pricing-strategies/all-about-competitive-pricing-strategy#:~:text=What%20is%20it%3F,the%20product%20or%20production%20costs.</a:t>
            </a:r>
            <a:endParaRPr sz="1100">
              <a:solidFill>
                <a:srgbClr val="213343"/>
              </a:solidFill>
            </a:endParaRPr>
          </a:p>
          <a:p>
            <a:pPr indent="0" lvl="0" marL="0" rtl="0" algn="l">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Types]</a:t>
            </a:r>
            <a:endParaRPr/>
          </a:p>
          <a:p>
            <a:pPr indent="0" lvl="0" marL="0" rtl="0" algn="l">
              <a:spcBef>
                <a:spcPts val="0"/>
              </a:spcBef>
              <a:spcAft>
                <a:spcPts val="0"/>
              </a:spcAft>
              <a:buNone/>
            </a:pPr>
            <a:r>
              <a:t/>
            </a:r>
            <a:endParaRPr/>
          </a:p>
        </p:txBody>
      </p:sp>
      <p:sp>
        <p:nvSpPr>
          <p:cNvPr id="128" name="Google Shape;128;p24"/>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Project-Based</a:t>
            </a:r>
            <a:r>
              <a:rPr b="1" lang="en">
                <a:solidFill>
                  <a:schemeClr val="dk2"/>
                </a:solidFill>
              </a:rPr>
              <a:t> / Flat-Rate Pricing Strategy</a:t>
            </a:r>
            <a:endParaRPr b="1">
              <a:solidFill>
                <a:schemeClr val="dk2"/>
              </a:solidFill>
            </a:endParaRPr>
          </a:p>
          <a:p>
            <a:pPr indent="0" lvl="0" marL="0" rtl="0" algn="l">
              <a:lnSpc>
                <a:spcPct val="150000"/>
              </a:lnSpc>
              <a:spcBef>
                <a:spcPts val="1200"/>
              </a:spcBef>
              <a:spcAft>
                <a:spcPts val="0"/>
              </a:spcAft>
              <a:buNone/>
            </a:pPr>
            <a:r>
              <a:rPr lang="en" sz="2200">
                <a:solidFill>
                  <a:srgbClr val="213343"/>
                </a:solidFill>
                <a:latin typeface="Helvetica Neue"/>
                <a:ea typeface="Helvetica Neue"/>
                <a:cs typeface="Helvetica Neue"/>
                <a:sym typeface="Helvetica Neue"/>
              </a:rPr>
              <a:t>This pricing approach focuses on the value of the outcome (e.g., an organized and stressless wedding day) instead of the value of the time spent on calls, projects, or meetings.</a:t>
            </a:r>
            <a:endParaRPr i="1" sz="22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3"/>
              </a:rPr>
              <a:t>https://blog.hubspot.com/sales/pricing-strategy#howtoconductapricinganalysis</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Types]</a:t>
            </a:r>
            <a:endParaRPr/>
          </a:p>
          <a:p>
            <a:pPr indent="0" lvl="0" marL="0" rtl="0" algn="l">
              <a:spcBef>
                <a:spcPts val="0"/>
              </a:spcBef>
              <a:spcAft>
                <a:spcPts val="0"/>
              </a:spcAft>
              <a:buNone/>
            </a:pPr>
            <a:r>
              <a:t/>
            </a:r>
            <a:endParaRPr/>
          </a:p>
        </p:txBody>
      </p:sp>
      <p:sp>
        <p:nvSpPr>
          <p:cNvPr id="134" name="Google Shape;134;p25"/>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Value</a:t>
            </a:r>
            <a:r>
              <a:rPr b="1" lang="en">
                <a:solidFill>
                  <a:schemeClr val="dk2"/>
                </a:solidFill>
              </a:rPr>
              <a:t>-Based Pricing Strategy</a:t>
            </a:r>
            <a:endParaRPr b="1">
              <a:solidFill>
                <a:schemeClr val="dk2"/>
              </a:solidFill>
            </a:endParaRPr>
          </a:p>
          <a:p>
            <a:pPr indent="0" lvl="0" marL="0" rtl="0" algn="l">
              <a:lnSpc>
                <a:spcPct val="150000"/>
              </a:lnSpc>
              <a:spcBef>
                <a:spcPts val="1200"/>
              </a:spcBef>
              <a:spcAft>
                <a:spcPts val="0"/>
              </a:spcAft>
              <a:buNone/>
            </a:pPr>
            <a:r>
              <a:rPr lang="en" sz="2000">
                <a:solidFill>
                  <a:srgbClr val="282828"/>
                </a:solidFill>
                <a:highlight>
                  <a:srgbClr val="FFFFFF"/>
                </a:highlight>
                <a:latin typeface="Helvetica Neue"/>
                <a:ea typeface="Helvetica Neue"/>
                <a:cs typeface="Helvetica Neue"/>
                <a:sym typeface="Helvetica Neue"/>
              </a:rPr>
              <a:t>“Value-based pricing is the method of setting a price by which a company calculates and tries to earn the differentiated worth of its product for a particular customer segment when compared to its competitor.”</a:t>
            </a:r>
            <a:endParaRPr i="1" sz="2000">
              <a:solidFill>
                <a:srgbClr val="213343"/>
              </a:solidFill>
              <a:latin typeface="Helvetica Neue"/>
              <a:ea typeface="Helvetica Neue"/>
              <a:cs typeface="Helvetica Neue"/>
              <a:sym typeface="Helvetica Neue"/>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3"/>
              </a:rPr>
              <a:t>https://hbr.org/2016/08/a-quick-guide-to-value-based-pricing</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Types]</a:t>
            </a:r>
            <a:endParaRPr/>
          </a:p>
          <a:p>
            <a:pPr indent="0" lvl="0" marL="0" rtl="0" algn="l">
              <a:spcBef>
                <a:spcPts val="0"/>
              </a:spcBef>
              <a:spcAft>
                <a:spcPts val="0"/>
              </a:spcAft>
              <a:buNone/>
            </a:pPr>
            <a:r>
              <a:t/>
            </a:r>
            <a:endParaRPr/>
          </a:p>
        </p:txBody>
      </p:sp>
      <p:sp>
        <p:nvSpPr>
          <p:cNvPr id="140" name="Google Shape;140;p26"/>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Penetration</a:t>
            </a:r>
            <a:r>
              <a:rPr b="1" lang="en">
                <a:solidFill>
                  <a:schemeClr val="dk2"/>
                </a:solidFill>
              </a:rPr>
              <a:t> Pricing Strategy</a:t>
            </a:r>
            <a:endParaRPr b="1">
              <a:solidFill>
                <a:schemeClr val="dk2"/>
              </a:solidFill>
            </a:endParaRPr>
          </a:p>
          <a:p>
            <a:pPr indent="0" lvl="0" marL="0" rtl="0" algn="l">
              <a:lnSpc>
                <a:spcPct val="150000"/>
              </a:lnSpc>
              <a:spcBef>
                <a:spcPts val="1200"/>
              </a:spcBef>
              <a:spcAft>
                <a:spcPts val="0"/>
              </a:spcAft>
              <a:buNone/>
            </a:pPr>
            <a:r>
              <a:rPr lang="en" sz="2200" u="sng">
                <a:solidFill>
                  <a:schemeClr val="hlink"/>
                </a:solidFill>
                <a:latin typeface="Helvetica Neue"/>
                <a:ea typeface="Helvetica Neue"/>
                <a:cs typeface="Helvetica Neue"/>
                <a:sym typeface="Helvetica Neue"/>
                <a:hlinkClick r:id="rId3"/>
              </a:rPr>
              <a:t>Netflix</a:t>
            </a:r>
            <a:r>
              <a:rPr lang="en" sz="2200">
                <a:solidFill>
                  <a:srgbClr val="213343"/>
                </a:solidFill>
                <a:latin typeface="Helvetica Neue"/>
                <a:ea typeface="Helvetica Neue"/>
                <a:cs typeface="Helvetica Neue"/>
                <a:sym typeface="Helvetica Neue"/>
              </a:rPr>
              <a:t> is a classic example of </a:t>
            </a:r>
            <a:r>
              <a:rPr lang="en" sz="2200" u="sng">
                <a:solidFill>
                  <a:schemeClr val="hlink"/>
                </a:solidFill>
                <a:latin typeface="Helvetica Neue"/>
                <a:ea typeface="Helvetica Neue"/>
                <a:cs typeface="Helvetica Neue"/>
                <a:sym typeface="Helvetica Neue"/>
                <a:hlinkClick r:id="rId4"/>
              </a:rPr>
              <a:t>penetration pricing</a:t>
            </a:r>
            <a:r>
              <a:rPr lang="en" sz="2200">
                <a:solidFill>
                  <a:srgbClr val="213343"/>
                </a:solidFill>
                <a:latin typeface="Helvetica Neue"/>
                <a:ea typeface="Helvetica Neue"/>
                <a:cs typeface="Helvetica Neue"/>
                <a:sym typeface="Helvetica Neue"/>
              </a:rPr>
              <a:t>: entering the market at a low price (does anyone remember when it was $7.99?) and increasing prices over time. Since I joined a couple of years ago, I’ve seen a few price increase notices come through my own inbox.</a:t>
            </a:r>
            <a:endParaRPr i="1" sz="2200">
              <a:solidFill>
                <a:srgbClr val="213343"/>
              </a:solidFill>
              <a:latin typeface="Helvetica Neue"/>
              <a:ea typeface="Helvetica Neue"/>
              <a:cs typeface="Helvetica Neue"/>
              <a:sym typeface="Helvetica Neue"/>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5"/>
              </a:rPr>
              <a:t>https://blog.hubspot.com/sales/pricing-strategy#howtoconductapricinganalysis</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46" name="Google Shape;146;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47" name="Google Shape;147;p27"/>
          <p:cNvPicPr preferRelativeResize="0"/>
          <p:nvPr/>
        </p:nvPicPr>
        <p:blipFill rotWithShape="1">
          <a:blip r:embed="rId3">
            <a:alphaModFix/>
          </a:blip>
          <a:srcRect b="42799" l="2216" r="2226" t="3445"/>
          <a:stretch/>
        </p:blipFill>
        <p:spPr>
          <a:xfrm>
            <a:off x="0" y="0"/>
            <a:ext cx="9144003" cy="5143501"/>
          </a:xfrm>
          <a:prstGeom prst="rect">
            <a:avLst/>
          </a:prstGeom>
          <a:noFill/>
          <a:ln>
            <a:noFill/>
          </a:ln>
        </p:spPr>
      </p:pic>
      <p:pic>
        <p:nvPicPr>
          <p:cNvPr id="148" name="Google Shape;148;p27"/>
          <p:cNvPicPr preferRelativeResize="0"/>
          <p:nvPr/>
        </p:nvPicPr>
        <p:blipFill>
          <a:blip r:embed="rId4">
            <a:alphaModFix/>
          </a:blip>
          <a:stretch>
            <a:fillRect/>
          </a:stretch>
        </p:blipFill>
        <p:spPr>
          <a:xfrm>
            <a:off x="7158100" y="3157600"/>
            <a:ext cx="1985900" cy="1985900"/>
          </a:xfrm>
          <a:prstGeom prst="rect">
            <a:avLst/>
          </a:prstGeom>
          <a:noFill/>
          <a:ln>
            <a:noFill/>
          </a:ln>
          <a:effectLst>
            <a:outerShdw blurRad="57150" rotWithShape="0" algn="bl" dir="5400000" dist="19050">
              <a:srgbClr val="000000">
                <a:alpha val="50000"/>
              </a:srgbClr>
            </a:outerShdw>
          </a:effectLst>
        </p:spPr>
      </p:pic>
      <p:sp>
        <p:nvSpPr>
          <p:cNvPr id="149" name="Google Shape;149;p27"/>
          <p:cNvSpPr txBox="1"/>
          <p:nvPr/>
        </p:nvSpPr>
        <p:spPr>
          <a:xfrm>
            <a:off x="2942800" y="1248000"/>
            <a:ext cx="3467400" cy="2647500"/>
          </a:xfrm>
          <a:prstGeom prst="rect">
            <a:avLst/>
          </a:prstGeom>
          <a:solidFill>
            <a:srgbClr val="9FCC3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lt2"/>
                </a:solidFill>
                <a:latin typeface="Impact"/>
                <a:ea typeface="Impact"/>
                <a:cs typeface="Impact"/>
                <a:sym typeface="Impact"/>
              </a:rPr>
              <a:t>SALES</a:t>
            </a:r>
            <a:endParaRPr sz="4000">
              <a:solidFill>
                <a:schemeClr val="lt2"/>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7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[Sales Approach]</a:t>
            </a:r>
            <a:endParaRPr/>
          </a:p>
        </p:txBody>
      </p:sp>
      <p:sp>
        <p:nvSpPr>
          <p:cNvPr id="155" name="Google Shape;155;p28"/>
          <p:cNvSpPr txBox="1"/>
          <p:nvPr>
            <p:ph idx="1" type="body"/>
          </p:nvPr>
        </p:nvSpPr>
        <p:spPr>
          <a:xfrm>
            <a:off x="311700" y="1126900"/>
            <a:ext cx="8157300" cy="3416400"/>
          </a:xfrm>
          <a:prstGeom prst="rect">
            <a:avLst/>
          </a:prstGeom>
          <a:solidFill>
            <a:schemeClr val="lt2"/>
          </a:solidFill>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300"/>
              <a:t>Sales Strategy</a:t>
            </a:r>
            <a:endParaRPr b="1" sz="2300"/>
          </a:p>
          <a:p>
            <a:pPr indent="-374650" lvl="0" marL="457200" rtl="0" algn="l">
              <a:spcBef>
                <a:spcPts val="1200"/>
              </a:spcBef>
              <a:spcAft>
                <a:spcPts val="0"/>
              </a:spcAft>
              <a:buSzPts val="2300"/>
              <a:buAutoNum type="arabicPeriod"/>
            </a:pPr>
            <a:r>
              <a:rPr lang="en" sz="2300"/>
              <a:t>Gather the numbers: Cost of Acquisition, Price Points</a:t>
            </a:r>
            <a:endParaRPr sz="2300"/>
          </a:p>
          <a:p>
            <a:pPr indent="-374650" lvl="0" marL="457200" rtl="0" algn="l">
              <a:spcBef>
                <a:spcPts val="0"/>
              </a:spcBef>
              <a:spcAft>
                <a:spcPts val="0"/>
              </a:spcAft>
              <a:buSzPts val="2300"/>
              <a:buAutoNum type="arabicPeriod"/>
            </a:pPr>
            <a:r>
              <a:rPr lang="en" sz="2300"/>
              <a:t>Define your Audience: B2B or B2C? Income, Geography, Psychographics</a:t>
            </a:r>
            <a:endParaRPr sz="2300"/>
          </a:p>
          <a:p>
            <a:pPr indent="-374650" lvl="0" marL="457200" rtl="0" algn="l">
              <a:spcBef>
                <a:spcPts val="0"/>
              </a:spcBef>
              <a:spcAft>
                <a:spcPts val="0"/>
              </a:spcAft>
              <a:buSzPts val="2300"/>
              <a:buAutoNum type="arabicPeriod"/>
            </a:pPr>
            <a:r>
              <a:rPr lang="en" sz="2300"/>
              <a:t>Identify Distribution and Collaborative Partners</a:t>
            </a:r>
            <a:endParaRPr sz="2300"/>
          </a:p>
          <a:p>
            <a:pPr indent="-374650" lvl="0" marL="457200" rtl="0" algn="l">
              <a:spcBef>
                <a:spcPts val="0"/>
              </a:spcBef>
              <a:spcAft>
                <a:spcPts val="0"/>
              </a:spcAft>
              <a:buSzPts val="2300"/>
              <a:buAutoNum type="arabicPeriod"/>
            </a:pPr>
            <a:r>
              <a:rPr lang="en" sz="2300"/>
              <a:t>Psychology of sales</a:t>
            </a:r>
            <a:endParaRPr sz="2300"/>
          </a:p>
          <a:p>
            <a:pPr indent="-374650" lvl="0" marL="457200" rtl="0" algn="l">
              <a:spcBef>
                <a:spcPts val="0"/>
              </a:spcBef>
              <a:spcAft>
                <a:spcPts val="0"/>
              </a:spcAft>
              <a:buSzPts val="2300"/>
              <a:buAutoNum type="arabicPeriod"/>
            </a:pPr>
            <a:r>
              <a:rPr lang="en" sz="2300"/>
              <a:t>Set-up sales systems: CRM, spreadsheets, customer data</a:t>
            </a:r>
            <a:endParaRPr sz="2300"/>
          </a:p>
          <a:p>
            <a:pPr indent="0" lvl="0" marL="0" rtl="0" algn="l">
              <a:spcBef>
                <a:spcPts val="1200"/>
              </a:spcBef>
              <a:spcAft>
                <a:spcPts val="1200"/>
              </a:spcAft>
              <a:buNone/>
            </a:pPr>
            <a:r>
              <a:rPr lang="en" sz="1200"/>
              <a:t>Source: https://www.semrush.com/blog/psychographic-marketing</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Psychology of Sales ]</a:t>
            </a:r>
            <a:endParaRPr/>
          </a:p>
          <a:p>
            <a:pPr indent="0" lvl="0" marL="0" rtl="0" algn="l">
              <a:spcBef>
                <a:spcPts val="0"/>
              </a:spcBef>
              <a:spcAft>
                <a:spcPts val="0"/>
              </a:spcAft>
              <a:buNone/>
            </a:pPr>
            <a:r>
              <a:t/>
            </a:r>
            <a:endParaRPr/>
          </a:p>
        </p:txBody>
      </p:sp>
      <p:sp>
        <p:nvSpPr>
          <p:cNvPr id="161" name="Google Shape;161;p29"/>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Anchoring Effect</a:t>
            </a:r>
            <a:endParaRPr b="1">
              <a:solidFill>
                <a:schemeClr val="dk2"/>
              </a:solidFill>
            </a:endParaRPr>
          </a:p>
          <a:p>
            <a:pPr indent="0" lvl="0" marL="0" rtl="0" algn="l">
              <a:lnSpc>
                <a:spcPct val="100000"/>
              </a:lnSpc>
              <a:spcBef>
                <a:spcPts val="1200"/>
              </a:spcBef>
              <a:spcAft>
                <a:spcPts val="0"/>
              </a:spcAft>
              <a:buNone/>
            </a:pPr>
            <a:r>
              <a:rPr i="1" lang="en" sz="2000">
                <a:solidFill>
                  <a:srgbClr val="213343"/>
                </a:solidFill>
              </a:rPr>
              <a:t>The first piece of information we receive about a person or situation colors our overall perception. Why? The initial detail acts as an anchor -- one which all further information is compared to and viewed against.</a:t>
            </a:r>
            <a:endParaRPr i="1" sz="2000">
              <a:solidFill>
                <a:srgbClr val="213343"/>
              </a:solidFill>
            </a:endParaRPr>
          </a:p>
          <a:p>
            <a:pPr indent="0" lvl="0" marL="0" rtl="0" algn="l">
              <a:lnSpc>
                <a:spcPct val="100000"/>
              </a:lnSpc>
              <a:spcBef>
                <a:spcPts val="1200"/>
              </a:spcBef>
              <a:spcAft>
                <a:spcPts val="0"/>
              </a:spcAft>
              <a:buNone/>
            </a:pPr>
            <a:r>
              <a:rPr i="1" lang="en" sz="2000">
                <a:solidFill>
                  <a:srgbClr val="213343"/>
                </a:solidFill>
              </a:rPr>
              <a:t>Sales takeaway: First impressions matter. Carefully plan out how you will introduce yourself and your product. Make sure the first details the buyer receives about your offering set a positive tone and high expectation for the rest of the buying process.</a:t>
            </a:r>
            <a:endParaRPr i="1" sz="20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3"/>
              </a:rPr>
              <a:t>https://blog.hubspot.com/sales/how-to-use-psychological-biases-to-sell#1</a:t>
            </a:r>
            <a:endParaRPr sz="1100">
              <a:solidFill>
                <a:srgbClr val="213343"/>
              </a:solidFill>
            </a:endParaRPr>
          </a:p>
          <a:p>
            <a:pPr indent="0" lvl="0" marL="0" rtl="0" algn="l">
              <a:spcBef>
                <a:spcPts val="1200"/>
              </a:spcBef>
              <a:spcAft>
                <a:spcPts val="0"/>
              </a:spcAft>
              <a:buNone/>
            </a:pPr>
            <a:r>
              <a:rPr lang="en" sz="2000">
                <a:solidFill>
                  <a:srgbClr val="213343"/>
                </a:solidFill>
              </a:rPr>
              <a:t>Example: Start with a comparison that puts you in a good light (without disparaging the alternate) - price anchor the highest priced outlier.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Psychology of Sales ]</a:t>
            </a:r>
            <a:endParaRPr/>
          </a:p>
          <a:p>
            <a:pPr indent="0" lvl="0" marL="0" rtl="0" algn="l">
              <a:spcBef>
                <a:spcPts val="0"/>
              </a:spcBef>
              <a:spcAft>
                <a:spcPts val="0"/>
              </a:spcAft>
              <a:buNone/>
            </a:pPr>
            <a:r>
              <a:t/>
            </a:r>
            <a:endParaRPr/>
          </a:p>
        </p:txBody>
      </p:sp>
      <p:sp>
        <p:nvSpPr>
          <p:cNvPr id="167" name="Google Shape;167;p30"/>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Clr>
                <a:schemeClr val="dk1"/>
              </a:buClr>
              <a:buSzPct val="39285"/>
              <a:buFont typeface="Arial"/>
              <a:buNone/>
            </a:pPr>
            <a:r>
              <a:rPr b="1" lang="en">
                <a:solidFill>
                  <a:schemeClr val="dk2"/>
                </a:solidFill>
              </a:rPr>
              <a:t>Hyperbolic Discounting</a:t>
            </a:r>
            <a:endParaRPr b="1">
              <a:solidFill>
                <a:schemeClr val="dk2"/>
              </a:solidFill>
            </a:endParaRPr>
          </a:p>
          <a:p>
            <a:pPr indent="0" lvl="0" marL="0" rtl="0" algn="l">
              <a:lnSpc>
                <a:spcPct val="100000"/>
              </a:lnSpc>
              <a:spcBef>
                <a:spcPts val="1200"/>
              </a:spcBef>
              <a:spcAft>
                <a:spcPts val="0"/>
              </a:spcAft>
              <a:buNone/>
            </a:pPr>
            <a:r>
              <a:rPr i="1" lang="en" sz="2000">
                <a:solidFill>
                  <a:srgbClr val="213343"/>
                </a:solidFill>
              </a:rPr>
              <a:t>Our brains are naturally drawn toward rewards in the short-term over those in the long-term. The "discounting" part of hyperbolic discounting refers to the fact that the perceived value of a reward decreases the farther it is in the future.</a:t>
            </a:r>
            <a:endParaRPr i="1" sz="2000">
              <a:solidFill>
                <a:srgbClr val="213343"/>
              </a:solidFill>
            </a:endParaRPr>
          </a:p>
          <a:p>
            <a:pPr indent="0" lvl="0" marL="0" rtl="0" algn="l">
              <a:lnSpc>
                <a:spcPct val="100000"/>
              </a:lnSpc>
              <a:spcBef>
                <a:spcPts val="1200"/>
              </a:spcBef>
              <a:spcAft>
                <a:spcPts val="0"/>
              </a:spcAft>
              <a:buNone/>
            </a:pPr>
            <a:r>
              <a:rPr i="1" lang="en" sz="2000">
                <a:solidFill>
                  <a:srgbClr val="213343"/>
                </a:solidFill>
              </a:rPr>
              <a:t>Sales takeaway: Emphasize the quick wins a customer can expect to see shortly after buying your product or service -- especially if the main benefit won't come for months.</a:t>
            </a:r>
            <a:endParaRPr i="1" sz="20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3"/>
              </a:rPr>
              <a:t>https://blog.hubspot.com/sales/how-to-use-psychological-biases-to-sell#1</a:t>
            </a:r>
            <a:endParaRPr sz="1100">
              <a:solidFill>
                <a:srgbClr val="213343"/>
              </a:solidFill>
            </a:endParaRPr>
          </a:p>
          <a:p>
            <a:pPr indent="0" lvl="0" marL="0" rtl="0" algn="l">
              <a:spcBef>
                <a:spcPts val="1200"/>
              </a:spcBef>
              <a:spcAft>
                <a:spcPts val="0"/>
              </a:spcAft>
              <a:buNone/>
            </a:pPr>
            <a:r>
              <a:rPr lang="en" sz="2000">
                <a:solidFill>
                  <a:srgbClr val="213343"/>
                </a:solidFill>
              </a:rPr>
              <a:t>Example: Deliver on the easy win first, to buy patience.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Psychology of Sales ]</a:t>
            </a:r>
            <a:endParaRPr/>
          </a:p>
          <a:p>
            <a:pPr indent="0" lvl="0" marL="0" rtl="0" algn="l">
              <a:spcBef>
                <a:spcPts val="0"/>
              </a:spcBef>
              <a:spcAft>
                <a:spcPts val="0"/>
              </a:spcAft>
              <a:buNone/>
            </a:pPr>
            <a:r>
              <a:t/>
            </a:r>
            <a:endParaRPr/>
          </a:p>
        </p:txBody>
      </p:sp>
      <p:sp>
        <p:nvSpPr>
          <p:cNvPr id="173" name="Google Shape;173;p31"/>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IKEA Effect</a:t>
            </a:r>
            <a:endParaRPr b="1">
              <a:solidFill>
                <a:schemeClr val="dk2"/>
              </a:solidFill>
            </a:endParaRPr>
          </a:p>
          <a:p>
            <a:pPr indent="0" lvl="0" marL="0" rtl="0" algn="l">
              <a:lnSpc>
                <a:spcPct val="100000"/>
              </a:lnSpc>
              <a:spcBef>
                <a:spcPts val="1200"/>
              </a:spcBef>
              <a:spcAft>
                <a:spcPts val="0"/>
              </a:spcAft>
              <a:buNone/>
            </a:pPr>
            <a:r>
              <a:rPr i="1" lang="en" sz="2000">
                <a:solidFill>
                  <a:schemeClr val="dk2"/>
                </a:solidFill>
              </a:rPr>
              <a:t>Th</a:t>
            </a:r>
            <a:r>
              <a:rPr i="1" lang="en" sz="2000">
                <a:solidFill>
                  <a:srgbClr val="213343"/>
                </a:solidFill>
              </a:rPr>
              <a:t>e IKEA effect refers to the fact that </a:t>
            </a:r>
            <a:r>
              <a:rPr i="1" lang="en" sz="2000" u="sng">
                <a:solidFill>
                  <a:schemeClr val="hlink"/>
                </a:solidFill>
                <a:hlinkClick r:id="rId3"/>
              </a:rPr>
              <a:t>people value things they had a hand in creating</a:t>
            </a:r>
            <a:r>
              <a:rPr i="1" lang="en" sz="2000">
                <a:solidFill>
                  <a:srgbClr val="213343"/>
                </a:solidFill>
              </a:rPr>
              <a:t> more than similar -- or even superior -- products created by others. While this effect can be disadvantageous for creators (ownership of the project could make them blind to flaws), salespeople can use it to their benefit.</a:t>
            </a:r>
            <a:endParaRPr i="1" sz="2000">
              <a:solidFill>
                <a:srgbClr val="213343"/>
              </a:solidFill>
            </a:endParaRPr>
          </a:p>
          <a:p>
            <a:pPr indent="0" lvl="0" marL="0" rtl="0" algn="l">
              <a:lnSpc>
                <a:spcPct val="100000"/>
              </a:lnSpc>
              <a:spcBef>
                <a:spcPts val="1200"/>
              </a:spcBef>
              <a:spcAft>
                <a:spcPts val="0"/>
              </a:spcAft>
              <a:buNone/>
            </a:pPr>
            <a:r>
              <a:rPr i="1" lang="en" sz="2000">
                <a:solidFill>
                  <a:srgbClr val="213343"/>
                </a:solidFill>
              </a:rPr>
              <a:t>Sales takeaway: Get prospects involved in customizing or putting their unique spin on your product or service. The more they feel like the offering is "theirs," the more positively they will feel towards it.</a:t>
            </a:r>
            <a:endParaRPr i="1" sz="2000">
              <a:solidFill>
                <a:srgbClr val="213343"/>
              </a:solidFill>
            </a:endParaRPr>
          </a:p>
          <a:p>
            <a:pPr indent="0" lvl="0" marL="0" rtl="0" algn="l">
              <a:lnSpc>
                <a:spcPct val="100000"/>
              </a:lnSpc>
              <a:spcBef>
                <a:spcPts val="1200"/>
              </a:spcBef>
              <a:spcAft>
                <a:spcPts val="0"/>
              </a:spcAft>
              <a:buNone/>
            </a:pPr>
            <a:r>
              <a:rPr lang="en" sz="2000">
                <a:solidFill>
                  <a:srgbClr val="213343"/>
                </a:solidFill>
              </a:rPr>
              <a:t>Example: Do It With You pricing</a:t>
            </a:r>
            <a:endParaRPr sz="20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https://blog.hubspot.com/sales/how-to-use-psychological-biases-to-sell#1</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Psychology of Sales ]</a:t>
            </a:r>
            <a:endParaRPr/>
          </a:p>
          <a:p>
            <a:pPr indent="0" lvl="0" marL="0" rtl="0" algn="l">
              <a:spcBef>
                <a:spcPts val="0"/>
              </a:spcBef>
              <a:spcAft>
                <a:spcPts val="0"/>
              </a:spcAft>
              <a:buNone/>
            </a:pPr>
            <a:r>
              <a:t/>
            </a:r>
            <a:endParaRPr/>
          </a:p>
        </p:txBody>
      </p:sp>
      <p:sp>
        <p:nvSpPr>
          <p:cNvPr id="179" name="Google Shape;179;p32"/>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IKEA Effect</a:t>
            </a:r>
            <a:endParaRPr b="1">
              <a:solidFill>
                <a:schemeClr val="dk2"/>
              </a:solidFill>
            </a:endParaRPr>
          </a:p>
          <a:p>
            <a:pPr indent="0" lvl="0" marL="0" rtl="0" algn="l">
              <a:lnSpc>
                <a:spcPct val="100000"/>
              </a:lnSpc>
              <a:spcBef>
                <a:spcPts val="1200"/>
              </a:spcBef>
              <a:spcAft>
                <a:spcPts val="0"/>
              </a:spcAft>
              <a:buNone/>
            </a:pPr>
            <a:r>
              <a:rPr i="1" lang="en" sz="2000">
                <a:solidFill>
                  <a:schemeClr val="dk2"/>
                </a:solidFill>
              </a:rPr>
              <a:t>Th</a:t>
            </a:r>
            <a:r>
              <a:rPr i="1" lang="en" sz="2000">
                <a:solidFill>
                  <a:srgbClr val="213343"/>
                </a:solidFill>
              </a:rPr>
              <a:t>e IKEA effect refers to the fact that </a:t>
            </a:r>
            <a:r>
              <a:rPr i="1" lang="en" sz="2000" u="sng">
                <a:solidFill>
                  <a:schemeClr val="hlink"/>
                </a:solidFill>
                <a:hlinkClick r:id="rId3"/>
              </a:rPr>
              <a:t>people value things they had a hand in creating</a:t>
            </a:r>
            <a:r>
              <a:rPr i="1" lang="en" sz="2000">
                <a:solidFill>
                  <a:srgbClr val="213343"/>
                </a:solidFill>
              </a:rPr>
              <a:t> more than similar -- or even superior -- products created by others. While this effect can be disadvantageous for creators (ownership of the project could make them blind to flaws), salespeople can use it to their benefit.</a:t>
            </a:r>
            <a:endParaRPr i="1" sz="2000">
              <a:solidFill>
                <a:srgbClr val="213343"/>
              </a:solidFill>
            </a:endParaRPr>
          </a:p>
          <a:p>
            <a:pPr indent="0" lvl="0" marL="0" rtl="0" algn="l">
              <a:lnSpc>
                <a:spcPct val="100000"/>
              </a:lnSpc>
              <a:spcBef>
                <a:spcPts val="1200"/>
              </a:spcBef>
              <a:spcAft>
                <a:spcPts val="0"/>
              </a:spcAft>
              <a:buNone/>
            </a:pPr>
            <a:r>
              <a:rPr i="1" lang="en" sz="2000">
                <a:solidFill>
                  <a:srgbClr val="213343"/>
                </a:solidFill>
              </a:rPr>
              <a:t>Sales takeaway: Get prospects involved in customizing or putting their unique spin on your product or service. The more they feel like the offering is "theirs," the more positively they will feel towards it.</a:t>
            </a:r>
            <a:endParaRPr i="1" sz="2000">
              <a:solidFill>
                <a:srgbClr val="213343"/>
              </a:solidFill>
            </a:endParaRPr>
          </a:p>
          <a:p>
            <a:pPr indent="0" lvl="0" marL="0" rtl="0" algn="l">
              <a:lnSpc>
                <a:spcPct val="100000"/>
              </a:lnSpc>
              <a:spcBef>
                <a:spcPts val="1200"/>
              </a:spcBef>
              <a:spcAft>
                <a:spcPts val="0"/>
              </a:spcAft>
              <a:buNone/>
            </a:pPr>
            <a:r>
              <a:rPr lang="en" sz="2000">
                <a:solidFill>
                  <a:srgbClr val="213343"/>
                </a:solidFill>
              </a:rPr>
              <a:t>Example: Do It With You pricing</a:t>
            </a:r>
            <a:endParaRPr sz="20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https://blog.hubspot.com/sales/how-to-use-psychological-biases-to-sell#1</a:t>
            </a:r>
            <a:endParaRPr sz="1100">
              <a:solidFill>
                <a:srgbClr val="213343"/>
              </a:solidFill>
            </a:endParaRPr>
          </a:p>
          <a:p>
            <a:pPr indent="0" lvl="0" marL="0" rtl="0" algn="l">
              <a:lnSpc>
                <a:spcPct val="178000"/>
              </a:lnSpc>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0" l="5555" r="5555" t="0"/>
          <a:stretch/>
        </p:blipFill>
        <p:spPr>
          <a:xfrm>
            <a:off x="0" y="0"/>
            <a:ext cx="4572073" cy="5143496"/>
          </a:xfrm>
          <a:prstGeom prst="rect">
            <a:avLst/>
          </a:prstGeom>
          <a:noFill/>
          <a:ln>
            <a:noFill/>
          </a:ln>
        </p:spPr>
      </p:pic>
      <p:pic>
        <p:nvPicPr>
          <p:cNvPr id="68" name="Google Shape;68;p15"/>
          <p:cNvPicPr preferRelativeResize="0"/>
          <p:nvPr/>
        </p:nvPicPr>
        <p:blipFill rotWithShape="1">
          <a:blip r:embed="rId4">
            <a:alphaModFix/>
          </a:blip>
          <a:srcRect b="0" l="5555" r="5555" t="0"/>
          <a:stretch/>
        </p:blipFill>
        <p:spPr>
          <a:xfrm>
            <a:off x="6956253" y="2682250"/>
            <a:ext cx="2187749" cy="2461250"/>
          </a:xfrm>
          <a:prstGeom prst="rect">
            <a:avLst/>
          </a:prstGeom>
          <a:noFill/>
          <a:ln>
            <a:noFill/>
          </a:ln>
        </p:spPr>
      </p:pic>
      <p:sp>
        <p:nvSpPr>
          <p:cNvPr id="69" name="Google Shape;69;p15"/>
          <p:cNvSpPr/>
          <p:nvPr/>
        </p:nvSpPr>
        <p:spPr>
          <a:xfrm>
            <a:off x="2571750" y="571500"/>
            <a:ext cx="4000500" cy="4000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idx="1" type="subTitle"/>
          </p:nvPr>
        </p:nvSpPr>
        <p:spPr>
          <a:xfrm>
            <a:off x="2930000" y="2952800"/>
            <a:ext cx="3339300" cy="1192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367"/>
              <a:t>Grow Academy</a:t>
            </a:r>
            <a:endParaRPr b="1" sz="3367"/>
          </a:p>
          <a:p>
            <a:pPr indent="0" lvl="0" marL="0" rtl="0" algn="ctr">
              <a:spcBef>
                <a:spcPts val="0"/>
              </a:spcBef>
              <a:spcAft>
                <a:spcPts val="0"/>
              </a:spcAft>
              <a:buNone/>
            </a:pPr>
            <a:r>
              <a:rPr lang="en" sz="2700"/>
              <a:t>By </a:t>
            </a:r>
            <a:r>
              <a:rPr lang="en" sz="2700"/>
              <a:t>TCCL</a:t>
            </a:r>
            <a:endParaRPr sz="2700"/>
          </a:p>
        </p:txBody>
      </p:sp>
      <p:sp>
        <p:nvSpPr>
          <p:cNvPr id="71" name="Google Shape;71;p15"/>
          <p:cNvSpPr txBox="1"/>
          <p:nvPr>
            <p:ph type="ctrTitle"/>
          </p:nvPr>
        </p:nvSpPr>
        <p:spPr>
          <a:xfrm>
            <a:off x="3019350" y="1178550"/>
            <a:ext cx="3105300" cy="1393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Pricing + Sales Strategies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7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85" name="Google Shape;185;p3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86" name="Google Shape;186;p33"/>
          <p:cNvPicPr preferRelativeResize="0"/>
          <p:nvPr/>
        </p:nvPicPr>
        <p:blipFill rotWithShape="1">
          <a:blip r:embed="rId3">
            <a:alphaModFix/>
          </a:blip>
          <a:srcRect b="42799" l="2216" r="2226" t="3445"/>
          <a:stretch/>
        </p:blipFill>
        <p:spPr>
          <a:xfrm>
            <a:off x="0" y="0"/>
            <a:ext cx="9144003" cy="5143501"/>
          </a:xfrm>
          <a:prstGeom prst="rect">
            <a:avLst/>
          </a:prstGeom>
          <a:noFill/>
          <a:ln>
            <a:noFill/>
          </a:ln>
        </p:spPr>
      </p:pic>
      <p:pic>
        <p:nvPicPr>
          <p:cNvPr id="187" name="Google Shape;187;p33"/>
          <p:cNvPicPr preferRelativeResize="0"/>
          <p:nvPr/>
        </p:nvPicPr>
        <p:blipFill>
          <a:blip r:embed="rId4">
            <a:alphaModFix/>
          </a:blip>
          <a:stretch>
            <a:fillRect/>
          </a:stretch>
        </p:blipFill>
        <p:spPr>
          <a:xfrm>
            <a:off x="7158100" y="3157600"/>
            <a:ext cx="1985900" cy="1985900"/>
          </a:xfrm>
          <a:prstGeom prst="rect">
            <a:avLst/>
          </a:prstGeom>
          <a:noFill/>
          <a:ln>
            <a:noFill/>
          </a:ln>
          <a:effectLst>
            <a:outerShdw blurRad="57150" rotWithShape="0" algn="bl" dir="5400000" dist="19050">
              <a:srgbClr val="000000">
                <a:alpha val="50000"/>
              </a:srgbClr>
            </a:outerShdw>
          </a:effectLst>
        </p:spPr>
      </p:pic>
      <p:sp>
        <p:nvSpPr>
          <p:cNvPr id="188" name="Google Shape;188;p33"/>
          <p:cNvSpPr txBox="1"/>
          <p:nvPr/>
        </p:nvSpPr>
        <p:spPr>
          <a:xfrm>
            <a:off x="2942800" y="1248000"/>
            <a:ext cx="3467400" cy="2647500"/>
          </a:xfrm>
          <a:prstGeom prst="rect">
            <a:avLst/>
          </a:prstGeom>
          <a:solidFill>
            <a:srgbClr val="9FCC3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lt2"/>
                </a:solidFill>
                <a:latin typeface="Impact"/>
                <a:ea typeface="Impact"/>
                <a:cs typeface="Impact"/>
                <a:sym typeface="Impact"/>
              </a:rPr>
              <a:t>I’m Sending Success Vibes Your Way!</a:t>
            </a:r>
            <a:endParaRPr sz="4000">
              <a:solidFill>
                <a:schemeClr val="lt2"/>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7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77" name="Google Shape;77;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8" name="Google Shape;78;p16"/>
          <p:cNvPicPr preferRelativeResize="0"/>
          <p:nvPr/>
        </p:nvPicPr>
        <p:blipFill rotWithShape="1">
          <a:blip r:embed="rId3">
            <a:alphaModFix/>
          </a:blip>
          <a:srcRect b="42799" l="2216" r="2226" t="3445"/>
          <a:stretch/>
        </p:blipFill>
        <p:spPr>
          <a:xfrm>
            <a:off x="0" y="0"/>
            <a:ext cx="9144003" cy="5143501"/>
          </a:xfrm>
          <a:prstGeom prst="rect">
            <a:avLst/>
          </a:prstGeom>
          <a:noFill/>
          <a:ln>
            <a:noFill/>
          </a:ln>
        </p:spPr>
      </p:pic>
      <p:pic>
        <p:nvPicPr>
          <p:cNvPr id="79" name="Google Shape;79;p16"/>
          <p:cNvPicPr preferRelativeResize="0"/>
          <p:nvPr/>
        </p:nvPicPr>
        <p:blipFill>
          <a:blip r:embed="rId4">
            <a:alphaModFix/>
          </a:blip>
          <a:stretch>
            <a:fillRect/>
          </a:stretch>
        </p:blipFill>
        <p:spPr>
          <a:xfrm>
            <a:off x="7158100" y="3157600"/>
            <a:ext cx="1985900" cy="1985900"/>
          </a:xfrm>
          <a:prstGeom prst="rect">
            <a:avLst/>
          </a:prstGeom>
          <a:noFill/>
          <a:ln>
            <a:noFill/>
          </a:ln>
          <a:effectLst>
            <a:outerShdw blurRad="57150" rotWithShape="0" algn="bl" dir="5400000" dist="19050">
              <a:srgbClr val="000000">
                <a:alpha val="50000"/>
              </a:srgbClr>
            </a:outerShdw>
          </a:effectLst>
        </p:spPr>
      </p:pic>
      <p:sp>
        <p:nvSpPr>
          <p:cNvPr id="80" name="Google Shape;80;p16"/>
          <p:cNvSpPr txBox="1"/>
          <p:nvPr/>
        </p:nvSpPr>
        <p:spPr>
          <a:xfrm>
            <a:off x="2942800" y="1248000"/>
            <a:ext cx="3467400" cy="2647500"/>
          </a:xfrm>
          <a:prstGeom prst="rect">
            <a:avLst/>
          </a:prstGeom>
          <a:solidFill>
            <a:srgbClr val="9FCC3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lt2"/>
                </a:solidFill>
                <a:latin typeface="Impact"/>
                <a:ea typeface="Impact"/>
                <a:cs typeface="Impact"/>
                <a:sym typeface="Impact"/>
              </a:rPr>
              <a:t>PRICING</a:t>
            </a:r>
            <a:endParaRPr sz="4000">
              <a:solidFill>
                <a:schemeClr val="lt2"/>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7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Pricing Approach]</a:t>
            </a:r>
            <a:endParaRPr/>
          </a:p>
        </p:txBody>
      </p:sp>
      <p:sp>
        <p:nvSpPr>
          <p:cNvPr id="86" name="Google Shape;86;p17"/>
          <p:cNvSpPr txBox="1"/>
          <p:nvPr>
            <p:ph idx="1" type="body"/>
          </p:nvPr>
        </p:nvSpPr>
        <p:spPr>
          <a:xfrm>
            <a:off x="311700" y="1139675"/>
            <a:ext cx="82992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2600"/>
              <a:t>Pricing Strategy</a:t>
            </a:r>
            <a:endParaRPr b="1" sz="2600"/>
          </a:p>
          <a:p>
            <a:pPr indent="-393700" lvl="0" marL="457200" rtl="0" algn="l">
              <a:spcBef>
                <a:spcPts val="1200"/>
              </a:spcBef>
              <a:spcAft>
                <a:spcPts val="0"/>
              </a:spcAft>
              <a:buSzPts val="2600"/>
              <a:buAutoNum type="arabicPeriod"/>
            </a:pPr>
            <a:r>
              <a:rPr lang="en" sz="2600"/>
              <a:t>Gather the numbers: Cost, Competitor Pricing</a:t>
            </a:r>
            <a:endParaRPr sz="2600"/>
          </a:p>
          <a:p>
            <a:pPr indent="-393700" lvl="0" marL="457200" rtl="0" algn="l">
              <a:spcBef>
                <a:spcPts val="0"/>
              </a:spcBef>
              <a:spcAft>
                <a:spcPts val="0"/>
              </a:spcAft>
              <a:buSzPts val="2600"/>
              <a:buAutoNum type="arabicPeriod"/>
            </a:pPr>
            <a:r>
              <a:rPr lang="en" sz="2600"/>
              <a:t>Review</a:t>
            </a:r>
            <a:r>
              <a:rPr lang="en" sz="2600"/>
              <a:t> </a:t>
            </a:r>
            <a:r>
              <a:rPr lang="en" sz="2600"/>
              <a:t>pricing strategies</a:t>
            </a:r>
            <a:endParaRPr sz="2600"/>
          </a:p>
          <a:p>
            <a:pPr indent="-393700" lvl="0" marL="457200" rtl="0" algn="l">
              <a:spcBef>
                <a:spcPts val="0"/>
              </a:spcBef>
              <a:spcAft>
                <a:spcPts val="0"/>
              </a:spcAft>
              <a:buSzPts val="2600"/>
              <a:buAutoNum type="arabicPeriod"/>
            </a:pPr>
            <a:r>
              <a:rPr lang="en" sz="2600"/>
              <a:t>Pick 1 primary pricing strategy</a:t>
            </a:r>
            <a:endParaRPr sz="2600"/>
          </a:p>
          <a:p>
            <a:pPr indent="-393700" lvl="0" marL="457200" rtl="0" algn="l">
              <a:spcBef>
                <a:spcPts val="0"/>
              </a:spcBef>
              <a:spcAft>
                <a:spcPts val="0"/>
              </a:spcAft>
              <a:buSzPts val="2600"/>
              <a:buAutoNum type="arabicPeriod"/>
            </a:pPr>
            <a:r>
              <a:rPr lang="en" sz="2600"/>
              <a:t>Pick 1 or 2 secondary pricing strategies</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 Get Started]</a:t>
            </a:r>
            <a:endParaRPr/>
          </a:p>
          <a:p>
            <a:pPr indent="0" lvl="0" marL="0" rtl="0" algn="l">
              <a:spcBef>
                <a:spcPts val="0"/>
              </a:spcBef>
              <a:spcAft>
                <a:spcPts val="0"/>
              </a:spcAft>
              <a:buNone/>
            </a:pPr>
            <a:r>
              <a:t/>
            </a:r>
            <a:endParaRPr/>
          </a:p>
        </p:txBody>
      </p:sp>
      <p:sp>
        <p:nvSpPr>
          <p:cNvPr id="92" name="Google Shape;92;p18"/>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lnSpc>
                <a:spcPct val="138000"/>
              </a:lnSpc>
              <a:spcBef>
                <a:spcPts val="1800"/>
              </a:spcBef>
              <a:spcAft>
                <a:spcPts val="0"/>
              </a:spcAft>
              <a:buNone/>
            </a:pPr>
            <a:r>
              <a:rPr b="1" lang="en" sz="3100">
                <a:solidFill>
                  <a:schemeClr val="dk2"/>
                </a:solidFill>
                <a:latin typeface="Helvetica Neue"/>
                <a:ea typeface="Helvetica Neue"/>
                <a:cs typeface="Helvetica Neue"/>
                <a:sym typeface="Helvetica Neue"/>
              </a:rPr>
              <a:t>Cost, Margin, &amp; Markup in Pricing</a:t>
            </a:r>
            <a:endParaRPr sz="1100">
              <a:solidFill>
                <a:srgbClr val="213343"/>
              </a:solidFill>
              <a:latin typeface="Helvetica Neue"/>
              <a:ea typeface="Helvetica Neue"/>
              <a:cs typeface="Helvetica Neue"/>
              <a:sym typeface="Helvetica Neue"/>
            </a:endParaRPr>
          </a:p>
          <a:p>
            <a:pPr indent="0" lvl="0" marL="0" rtl="0" algn="l">
              <a:lnSpc>
                <a:spcPct val="100000"/>
              </a:lnSpc>
              <a:spcBef>
                <a:spcPts val="1400"/>
              </a:spcBef>
              <a:spcAft>
                <a:spcPts val="0"/>
              </a:spcAft>
              <a:buNone/>
            </a:pPr>
            <a:r>
              <a:rPr b="1" lang="en" sz="2200">
                <a:solidFill>
                  <a:srgbClr val="213343"/>
                </a:solidFill>
                <a:latin typeface="Helvetica Neue"/>
                <a:ea typeface="Helvetica Neue"/>
                <a:cs typeface="Helvetica Neue"/>
                <a:sym typeface="Helvetica Neue"/>
              </a:rPr>
              <a:t>Cost</a:t>
            </a:r>
            <a:endParaRPr b="1" sz="2200">
              <a:solidFill>
                <a:srgbClr val="213343"/>
              </a:solidFill>
              <a:latin typeface="Helvetica Neue"/>
              <a:ea typeface="Helvetica Neue"/>
              <a:cs typeface="Helvetica Neue"/>
              <a:sym typeface="Helvetica Neue"/>
            </a:endParaRPr>
          </a:p>
          <a:p>
            <a:pPr indent="0" lvl="0" marL="0" rtl="0" algn="l">
              <a:lnSpc>
                <a:spcPct val="100000"/>
              </a:lnSpc>
              <a:spcBef>
                <a:spcPts val="1200"/>
              </a:spcBef>
              <a:spcAft>
                <a:spcPts val="0"/>
              </a:spcAft>
              <a:buNone/>
            </a:pPr>
            <a:r>
              <a:rPr lang="en" sz="2200">
                <a:solidFill>
                  <a:srgbClr val="213343"/>
                </a:solidFill>
                <a:latin typeface="Helvetica Neue"/>
                <a:ea typeface="Helvetica Neue"/>
                <a:cs typeface="Helvetica Neue"/>
                <a:sym typeface="Helvetica Neue"/>
              </a:rPr>
              <a:t>The fees you incur from manufacturing, sourcing, or creating the product you sell. That includes the materials themselves, the cost of labor, the fees paid to suppliers, and even the losses. </a:t>
            </a:r>
            <a:endParaRPr sz="2200">
              <a:solidFill>
                <a:srgbClr val="213343"/>
              </a:solidFill>
              <a:latin typeface="Helvetica Neue"/>
              <a:ea typeface="Helvetica Neue"/>
              <a:cs typeface="Helvetica Neue"/>
              <a:sym typeface="Helvetica Neue"/>
            </a:endParaRPr>
          </a:p>
          <a:p>
            <a:pPr indent="0" lvl="0" marL="0" rtl="0" algn="l">
              <a:lnSpc>
                <a:spcPct val="100000"/>
              </a:lnSpc>
              <a:spcBef>
                <a:spcPts val="1200"/>
              </a:spcBef>
              <a:spcAft>
                <a:spcPts val="0"/>
              </a:spcAft>
              <a:buNone/>
            </a:pPr>
            <a:r>
              <a:rPr lang="en" sz="2200">
                <a:solidFill>
                  <a:srgbClr val="213343"/>
                </a:solidFill>
                <a:latin typeface="Helvetica Neue"/>
                <a:ea typeface="Helvetica Neue"/>
                <a:cs typeface="Helvetica Neue"/>
                <a:sym typeface="Helvetica Neue"/>
              </a:rPr>
              <a:t>Cost doesn’t include overhead and operational expenses such as marketing, advertising, maintenance, or bills.</a:t>
            </a:r>
            <a:endParaRPr sz="2200">
              <a:solidFill>
                <a:srgbClr val="213343"/>
              </a:solidFill>
              <a:latin typeface="Helvetica Neue"/>
              <a:ea typeface="Helvetica Neue"/>
              <a:cs typeface="Helvetica Neue"/>
              <a:sym typeface="Helvetica Neue"/>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3"/>
              </a:rPr>
              <a:t>https://blog.hubspot.com/sales/pricing-strategy#howtoconductapricinganalysis</a:t>
            </a:r>
            <a:endParaRPr sz="1100">
              <a:solidFill>
                <a:srgbClr val="213343"/>
              </a:solidFill>
            </a:endParaRPr>
          </a:p>
          <a:p>
            <a:pPr indent="0" lvl="0" marL="0" rtl="0" algn="l">
              <a:lnSpc>
                <a:spcPct val="178000"/>
              </a:lnSpc>
              <a:spcBef>
                <a:spcPts val="1200"/>
              </a:spcBef>
              <a:spcAft>
                <a:spcPts val="1200"/>
              </a:spcAft>
              <a:buClr>
                <a:schemeClr val="dk1"/>
              </a:buClr>
              <a:buSzPct val="100000"/>
              <a:buFont typeface="Arial"/>
              <a:buNone/>
            </a:pPr>
            <a:r>
              <a:t/>
            </a:r>
            <a:endParaRPr sz="1100">
              <a:solidFill>
                <a:srgbClr val="213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a:t>
            </a:r>
            <a:r>
              <a:rPr lang="en"/>
              <a:t> - Get Started]</a:t>
            </a:r>
            <a:endParaRPr/>
          </a:p>
          <a:p>
            <a:pPr indent="0" lvl="0" marL="0" rtl="0" algn="l">
              <a:spcBef>
                <a:spcPts val="0"/>
              </a:spcBef>
              <a:spcAft>
                <a:spcPts val="0"/>
              </a:spcAft>
              <a:buNone/>
            </a:pPr>
            <a:r>
              <a:t/>
            </a:r>
            <a:endParaRPr/>
          </a:p>
        </p:txBody>
      </p:sp>
      <p:sp>
        <p:nvSpPr>
          <p:cNvPr id="98" name="Google Shape;98;p19"/>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r">
              <a:lnSpc>
                <a:spcPct val="138000"/>
              </a:lnSpc>
              <a:spcBef>
                <a:spcPts val="1800"/>
              </a:spcBef>
              <a:spcAft>
                <a:spcPts val="0"/>
              </a:spcAft>
              <a:buNone/>
            </a:pPr>
            <a:r>
              <a:rPr b="1" lang="en" sz="3100">
                <a:solidFill>
                  <a:schemeClr val="dk2"/>
                </a:solidFill>
                <a:latin typeface="Helvetica Neue"/>
                <a:ea typeface="Helvetica Neue"/>
                <a:cs typeface="Helvetica Neue"/>
                <a:sym typeface="Helvetica Neue"/>
              </a:rPr>
              <a:t>Cost, Margin, &amp; Markup in Pricing</a:t>
            </a:r>
            <a:endParaRPr sz="2200">
              <a:solidFill>
                <a:srgbClr val="213343"/>
              </a:solidFill>
              <a:latin typeface="Helvetica Neue"/>
              <a:ea typeface="Helvetica Neue"/>
              <a:cs typeface="Helvetica Neue"/>
              <a:sym typeface="Helvetica Neue"/>
            </a:endParaRPr>
          </a:p>
          <a:p>
            <a:pPr indent="0" lvl="0" marL="0" rtl="0" algn="l">
              <a:lnSpc>
                <a:spcPct val="100000"/>
              </a:lnSpc>
              <a:spcBef>
                <a:spcPts val="1400"/>
              </a:spcBef>
              <a:spcAft>
                <a:spcPts val="0"/>
              </a:spcAft>
              <a:buNone/>
            </a:pPr>
            <a:r>
              <a:rPr b="1" lang="en" sz="2200">
                <a:solidFill>
                  <a:srgbClr val="213343"/>
                </a:solidFill>
                <a:latin typeface="Helvetica Neue"/>
                <a:ea typeface="Helvetica Neue"/>
                <a:cs typeface="Helvetica Neue"/>
                <a:sym typeface="Helvetica Neue"/>
              </a:rPr>
              <a:t>Margin</a:t>
            </a:r>
            <a:endParaRPr b="1" sz="2200">
              <a:solidFill>
                <a:srgbClr val="213343"/>
              </a:solidFill>
              <a:latin typeface="Helvetica Neue"/>
              <a:ea typeface="Helvetica Neue"/>
              <a:cs typeface="Helvetica Neue"/>
              <a:sym typeface="Helvetica Neue"/>
            </a:endParaRPr>
          </a:p>
          <a:p>
            <a:pPr indent="0" lvl="0" marL="0" rtl="0" algn="l">
              <a:lnSpc>
                <a:spcPct val="100000"/>
              </a:lnSpc>
              <a:spcBef>
                <a:spcPts val="1200"/>
              </a:spcBef>
              <a:spcAft>
                <a:spcPts val="0"/>
              </a:spcAft>
              <a:buNone/>
            </a:pPr>
            <a:r>
              <a:rPr lang="en" sz="2200" u="sng">
                <a:solidFill>
                  <a:schemeClr val="hlink"/>
                </a:solidFill>
                <a:latin typeface="Helvetica Neue"/>
                <a:ea typeface="Helvetica Neue"/>
                <a:cs typeface="Helvetica Neue"/>
                <a:sym typeface="Helvetica Neue"/>
                <a:hlinkClick r:id="rId3"/>
              </a:rPr>
              <a:t>Margin</a:t>
            </a:r>
            <a:r>
              <a:rPr lang="en" sz="2200">
                <a:solidFill>
                  <a:srgbClr val="213343"/>
                </a:solidFill>
                <a:latin typeface="Helvetica Neue"/>
                <a:ea typeface="Helvetica Neue"/>
                <a:cs typeface="Helvetica Neue"/>
                <a:sym typeface="Helvetica Neue"/>
              </a:rPr>
              <a:t> (in this case, gross margin) refers to the amount your business earns after you subtract manufacturing costs.</a:t>
            </a:r>
            <a:endParaRPr sz="2200">
              <a:solidFill>
                <a:srgbClr val="213343"/>
              </a:solidFill>
              <a:latin typeface="Helvetica Neue"/>
              <a:ea typeface="Helvetica Neue"/>
              <a:cs typeface="Helvetica Neue"/>
              <a:sym typeface="Helvetica Neue"/>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4"/>
              </a:rPr>
              <a:t>https://blog.hubspot.com/sales/pricing-strategy#howtoconductapricinganalysis</a:t>
            </a:r>
            <a:endParaRPr sz="1100">
              <a:solidFill>
                <a:srgbClr val="213343"/>
              </a:solidFill>
            </a:endParaRPr>
          </a:p>
          <a:p>
            <a:pPr indent="0" lvl="0" marL="0" rtl="0" algn="l">
              <a:lnSpc>
                <a:spcPct val="178000"/>
              </a:lnSpc>
              <a:spcBef>
                <a:spcPts val="1200"/>
              </a:spcBef>
              <a:spcAft>
                <a:spcPts val="1200"/>
              </a:spcAft>
              <a:buClr>
                <a:schemeClr val="dk1"/>
              </a:buClr>
              <a:buSzPts val="1100"/>
              <a:buFont typeface="Arial"/>
              <a:buNone/>
            </a:pPr>
            <a:r>
              <a:t/>
            </a:r>
            <a:endParaRPr sz="1100">
              <a:solidFill>
                <a:srgbClr val="213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a:t>
            </a:r>
            <a:r>
              <a:rPr lang="en"/>
              <a:t> - Get Started]</a:t>
            </a:r>
            <a:endParaRPr/>
          </a:p>
          <a:p>
            <a:pPr indent="0" lvl="0" marL="0" rtl="0" algn="l">
              <a:spcBef>
                <a:spcPts val="0"/>
              </a:spcBef>
              <a:spcAft>
                <a:spcPts val="0"/>
              </a:spcAft>
              <a:buNone/>
            </a:pPr>
            <a:r>
              <a:t/>
            </a:r>
            <a:endParaRPr/>
          </a:p>
        </p:txBody>
      </p:sp>
      <p:sp>
        <p:nvSpPr>
          <p:cNvPr id="104" name="Google Shape;104;p20"/>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r">
              <a:lnSpc>
                <a:spcPct val="138000"/>
              </a:lnSpc>
              <a:spcBef>
                <a:spcPts val="1800"/>
              </a:spcBef>
              <a:spcAft>
                <a:spcPts val="0"/>
              </a:spcAft>
              <a:buNone/>
            </a:pPr>
            <a:r>
              <a:rPr b="1" lang="en" sz="3100">
                <a:solidFill>
                  <a:schemeClr val="dk2"/>
                </a:solidFill>
                <a:latin typeface="Helvetica Neue"/>
                <a:ea typeface="Helvetica Neue"/>
                <a:cs typeface="Helvetica Neue"/>
                <a:sym typeface="Helvetica Neue"/>
              </a:rPr>
              <a:t>Cost, Margin, &amp; Markup in Pricing</a:t>
            </a:r>
            <a:endParaRPr sz="2200">
              <a:solidFill>
                <a:srgbClr val="213343"/>
              </a:solidFill>
              <a:latin typeface="Helvetica Neue"/>
              <a:ea typeface="Helvetica Neue"/>
              <a:cs typeface="Helvetica Neue"/>
              <a:sym typeface="Helvetica Neue"/>
            </a:endParaRPr>
          </a:p>
          <a:p>
            <a:pPr indent="0" lvl="0" marL="0" rtl="0" algn="l">
              <a:lnSpc>
                <a:spcPct val="100000"/>
              </a:lnSpc>
              <a:spcBef>
                <a:spcPts val="1400"/>
              </a:spcBef>
              <a:spcAft>
                <a:spcPts val="0"/>
              </a:spcAft>
              <a:buNone/>
            </a:pPr>
            <a:r>
              <a:rPr b="1" lang="en" sz="2200">
                <a:solidFill>
                  <a:srgbClr val="213343"/>
                </a:solidFill>
                <a:latin typeface="Helvetica Neue"/>
                <a:ea typeface="Helvetica Neue"/>
                <a:cs typeface="Helvetica Neue"/>
                <a:sym typeface="Helvetica Neue"/>
              </a:rPr>
              <a:t>Markup</a:t>
            </a:r>
            <a:endParaRPr b="1" sz="2200">
              <a:solidFill>
                <a:srgbClr val="213343"/>
              </a:solidFill>
              <a:latin typeface="Helvetica Neue"/>
              <a:ea typeface="Helvetica Neue"/>
              <a:cs typeface="Helvetica Neue"/>
              <a:sym typeface="Helvetica Neue"/>
            </a:endParaRPr>
          </a:p>
          <a:p>
            <a:pPr indent="0" lvl="0" marL="0" rtl="0" algn="l">
              <a:lnSpc>
                <a:spcPct val="100000"/>
              </a:lnSpc>
              <a:spcBef>
                <a:spcPts val="1200"/>
              </a:spcBef>
              <a:spcAft>
                <a:spcPts val="0"/>
              </a:spcAft>
              <a:buNone/>
            </a:pPr>
            <a:r>
              <a:rPr lang="en" sz="2200" u="sng">
                <a:solidFill>
                  <a:schemeClr val="hlink"/>
                </a:solidFill>
                <a:latin typeface="Helvetica Neue"/>
                <a:ea typeface="Helvetica Neue"/>
                <a:cs typeface="Helvetica Neue"/>
                <a:sym typeface="Helvetica Neue"/>
                <a:hlinkClick r:id="rId3"/>
              </a:rPr>
              <a:t>Markup</a:t>
            </a:r>
            <a:r>
              <a:rPr lang="en" sz="2200">
                <a:solidFill>
                  <a:srgbClr val="213343"/>
                </a:solidFill>
                <a:latin typeface="Helvetica Neue"/>
                <a:ea typeface="Helvetica Neue"/>
                <a:cs typeface="Helvetica Neue"/>
                <a:sym typeface="Helvetica Neue"/>
              </a:rPr>
              <a:t> refers to the additional amount you charge for your product over the production and manufacturing fees.</a:t>
            </a:r>
            <a:endParaRPr sz="2200">
              <a:solidFill>
                <a:srgbClr val="213343"/>
              </a:solidFill>
              <a:latin typeface="Helvetica Neue"/>
              <a:ea typeface="Helvetica Neue"/>
              <a:cs typeface="Helvetica Neue"/>
              <a:sym typeface="Helvetica Neue"/>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accent5"/>
                </a:solidFill>
                <a:hlinkClick r:id="rId4">
                  <a:extLst>
                    <a:ext uri="{A12FA001-AC4F-418D-AE19-62706E023703}">
                      <ahyp:hlinkClr val="tx"/>
                    </a:ext>
                  </a:extLst>
                </a:hlinkClick>
              </a:rPr>
              <a:t>https://blog.hubspot.com/sales/pricing-strategy#howtoconductapricinganalysis</a:t>
            </a:r>
            <a:endParaRPr sz="2200">
              <a:solidFill>
                <a:srgbClr val="213343"/>
              </a:solidFill>
              <a:latin typeface="Helvetica Neue"/>
              <a:ea typeface="Helvetica Neue"/>
              <a:cs typeface="Helvetica Neue"/>
              <a:sym typeface="Helvetica Neue"/>
            </a:endParaRPr>
          </a:p>
          <a:p>
            <a:pPr indent="0" lvl="0" marL="0" rtl="0" algn="l">
              <a:spcBef>
                <a:spcPts val="1200"/>
              </a:spcBef>
              <a:spcAft>
                <a:spcPts val="0"/>
              </a:spcAft>
              <a:buNone/>
            </a:pPr>
            <a:r>
              <a:t/>
            </a:r>
            <a:endParaRPr i="1" sz="20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 Get Started]</a:t>
            </a:r>
            <a:endParaRPr/>
          </a:p>
          <a:p>
            <a:pPr indent="0" lvl="0" marL="0" rtl="0" algn="l">
              <a:spcBef>
                <a:spcPts val="0"/>
              </a:spcBef>
              <a:spcAft>
                <a:spcPts val="0"/>
              </a:spcAft>
              <a:buNone/>
            </a:pPr>
            <a:r>
              <a:t/>
            </a:r>
            <a:endParaRPr/>
          </a:p>
        </p:txBody>
      </p:sp>
      <p:sp>
        <p:nvSpPr>
          <p:cNvPr id="110" name="Google Shape;110;p21"/>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lnSpc>
                <a:spcPct val="138000"/>
              </a:lnSpc>
              <a:spcBef>
                <a:spcPts val="1800"/>
              </a:spcBef>
              <a:spcAft>
                <a:spcPts val="0"/>
              </a:spcAft>
              <a:buNone/>
            </a:pPr>
            <a:r>
              <a:rPr b="1" lang="en" sz="3100">
                <a:solidFill>
                  <a:schemeClr val="dk2"/>
                </a:solidFill>
                <a:latin typeface="Helvetica Neue"/>
                <a:ea typeface="Helvetica Neue"/>
                <a:cs typeface="Helvetica Neue"/>
                <a:sym typeface="Helvetica Neue"/>
              </a:rPr>
              <a:t>Pricing Analysis</a:t>
            </a:r>
            <a:endParaRPr sz="2200">
              <a:solidFill>
                <a:srgbClr val="213343"/>
              </a:solidFill>
              <a:latin typeface="Helvetica Neue"/>
              <a:ea typeface="Helvetica Neue"/>
              <a:cs typeface="Helvetica Neue"/>
              <a:sym typeface="Helvetica Neue"/>
            </a:endParaRPr>
          </a:p>
          <a:p>
            <a:pPr indent="-354330" lvl="0" marL="457200" rtl="0" algn="l">
              <a:lnSpc>
                <a:spcPct val="150000"/>
              </a:lnSpc>
              <a:spcBef>
                <a:spcPts val="1200"/>
              </a:spcBef>
              <a:spcAft>
                <a:spcPts val="0"/>
              </a:spcAft>
              <a:buClr>
                <a:srgbClr val="213343"/>
              </a:buClr>
              <a:buSzPct val="100000"/>
              <a:buFont typeface="Helvetica Neue"/>
              <a:buAutoNum type="arabicPeriod"/>
            </a:pPr>
            <a:r>
              <a:rPr lang="en" sz="2200">
                <a:solidFill>
                  <a:srgbClr val="213343"/>
                </a:solidFill>
                <a:latin typeface="Helvetica Neue"/>
                <a:ea typeface="Helvetica Neue"/>
                <a:cs typeface="Helvetica Neue"/>
                <a:sym typeface="Helvetica Neue"/>
              </a:rPr>
              <a:t>Determine true cost of product or service</a:t>
            </a:r>
            <a:endParaRPr sz="2200">
              <a:solidFill>
                <a:srgbClr val="213343"/>
              </a:solidFill>
              <a:latin typeface="Helvetica Neue"/>
              <a:ea typeface="Helvetica Neue"/>
              <a:cs typeface="Helvetica Neue"/>
              <a:sym typeface="Helvetica Neue"/>
            </a:endParaRPr>
          </a:p>
          <a:p>
            <a:pPr indent="-354330" lvl="0" marL="457200" rtl="0" algn="l">
              <a:lnSpc>
                <a:spcPct val="150000"/>
              </a:lnSpc>
              <a:spcBef>
                <a:spcPts val="0"/>
              </a:spcBef>
              <a:spcAft>
                <a:spcPts val="0"/>
              </a:spcAft>
              <a:buClr>
                <a:srgbClr val="213343"/>
              </a:buClr>
              <a:buSzPct val="100000"/>
              <a:buFont typeface="Helvetica Neue"/>
              <a:buAutoNum type="arabicPeriod"/>
            </a:pPr>
            <a:r>
              <a:rPr lang="en" sz="2200">
                <a:solidFill>
                  <a:srgbClr val="213343"/>
                </a:solidFill>
                <a:latin typeface="Helvetica Neue"/>
                <a:ea typeface="Helvetica Neue"/>
                <a:cs typeface="Helvetica Neue"/>
                <a:sym typeface="Helvetica Neue"/>
              </a:rPr>
              <a:t>Understand how your target market/consumer base responds to price</a:t>
            </a:r>
            <a:endParaRPr sz="2200">
              <a:solidFill>
                <a:srgbClr val="213343"/>
              </a:solidFill>
              <a:latin typeface="Helvetica Neue"/>
              <a:ea typeface="Helvetica Neue"/>
              <a:cs typeface="Helvetica Neue"/>
              <a:sym typeface="Helvetica Neue"/>
            </a:endParaRPr>
          </a:p>
          <a:p>
            <a:pPr indent="-354330" lvl="0" marL="457200" rtl="0" algn="l">
              <a:lnSpc>
                <a:spcPct val="150000"/>
              </a:lnSpc>
              <a:spcBef>
                <a:spcPts val="0"/>
              </a:spcBef>
              <a:spcAft>
                <a:spcPts val="0"/>
              </a:spcAft>
              <a:buClr>
                <a:srgbClr val="213343"/>
              </a:buClr>
              <a:buSzPct val="100000"/>
              <a:buFont typeface="Helvetica Neue"/>
              <a:buAutoNum type="arabicPeriod"/>
            </a:pPr>
            <a:r>
              <a:rPr lang="en" sz="2200">
                <a:solidFill>
                  <a:srgbClr val="213343"/>
                </a:solidFill>
                <a:latin typeface="Helvetica Neue"/>
                <a:ea typeface="Helvetica Neue"/>
                <a:cs typeface="Helvetica Neue"/>
                <a:sym typeface="Helvetica Neue"/>
              </a:rPr>
              <a:t>Analyze prices set by your competitors</a:t>
            </a:r>
            <a:endParaRPr sz="2200">
              <a:solidFill>
                <a:srgbClr val="213343"/>
              </a:solidFill>
              <a:latin typeface="Helvetica Neue"/>
              <a:ea typeface="Helvetica Neue"/>
              <a:cs typeface="Helvetica Neue"/>
              <a:sym typeface="Helvetica Neue"/>
            </a:endParaRPr>
          </a:p>
          <a:p>
            <a:pPr indent="-354330" lvl="0" marL="457200" rtl="0" algn="l">
              <a:lnSpc>
                <a:spcPct val="150000"/>
              </a:lnSpc>
              <a:spcBef>
                <a:spcPts val="0"/>
              </a:spcBef>
              <a:spcAft>
                <a:spcPts val="0"/>
              </a:spcAft>
              <a:buClr>
                <a:srgbClr val="213343"/>
              </a:buClr>
              <a:buSzPct val="100000"/>
              <a:buFont typeface="Helvetica Neue"/>
              <a:buAutoNum type="arabicPeriod"/>
            </a:pPr>
            <a:r>
              <a:rPr lang="en" sz="2200">
                <a:solidFill>
                  <a:srgbClr val="213343"/>
                </a:solidFill>
                <a:latin typeface="Helvetica Neue"/>
                <a:ea typeface="Helvetica Neue"/>
                <a:cs typeface="Helvetica Neue"/>
                <a:sym typeface="Helvetica Neue"/>
              </a:rPr>
              <a:t>Review legal and ethical constraints to cost and price</a:t>
            </a:r>
            <a:endParaRPr sz="2200">
              <a:solidFill>
                <a:srgbClr val="213343"/>
              </a:solidFill>
              <a:latin typeface="Helvetica Neue"/>
              <a:ea typeface="Helvetica Neue"/>
              <a:cs typeface="Helvetica Neue"/>
              <a:sym typeface="Helvetica Neue"/>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accent5"/>
                </a:solidFill>
                <a:hlinkClick r:id="rId3">
                  <a:extLst>
                    <a:ext uri="{A12FA001-AC4F-418D-AE19-62706E023703}">
                      <ahyp:hlinkClr val="tx"/>
                    </a:ext>
                  </a:extLst>
                </a:hlinkClick>
              </a:rPr>
              <a:t>https://blog.hubspot.com/sales/pricing-strategy#howtoconductapricinganalysis</a:t>
            </a:r>
            <a:endParaRPr sz="2200">
              <a:solidFill>
                <a:srgbClr val="213343"/>
              </a:solidFill>
              <a:latin typeface="Helvetica Neue"/>
              <a:ea typeface="Helvetica Neue"/>
              <a:cs typeface="Helvetica Neue"/>
              <a:sym typeface="Helvetica Neue"/>
            </a:endParaRPr>
          </a:p>
          <a:p>
            <a:pPr indent="0" lvl="0" marL="0" rtl="0" algn="l">
              <a:spcBef>
                <a:spcPts val="1200"/>
              </a:spcBef>
              <a:spcAft>
                <a:spcPts val="0"/>
              </a:spcAft>
              <a:buNone/>
            </a:pPr>
            <a:r>
              <a:t/>
            </a:r>
            <a:endParaRPr i="1" sz="20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[Pricing Types]</a:t>
            </a:r>
            <a:endParaRPr/>
          </a:p>
          <a:p>
            <a:pPr indent="0" lvl="0" marL="0" rtl="0" algn="l">
              <a:spcBef>
                <a:spcPts val="0"/>
              </a:spcBef>
              <a:spcAft>
                <a:spcPts val="0"/>
              </a:spcAft>
              <a:buNone/>
            </a:pPr>
            <a:r>
              <a:t/>
            </a:r>
            <a:endParaRPr/>
          </a:p>
        </p:txBody>
      </p:sp>
      <p:sp>
        <p:nvSpPr>
          <p:cNvPr id="116" name="Google Shape;116;p22"/>
          <p:cNvSpPr txBox="1"/>
          <p:nvPr>
            <p:ph type="title"/>
          </p:nvPr>
        </p:nvSpPr>
        <p:spPr>
          <a:xfrm>
            <a:off x="311700" y="1021900"/>
            <a:ext cx="8520600" cy="3968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r">
              <a:spcBef>
                <a:spcPts val="0"/>
              </a:spcBef>
              <a:spcAft>
                <a:spcPts val="0"/>
              </a:spcAft>
              <a:buNone/>
            </a:pPr>
            <a:r>
              <a:rPr b="1" lang="en">
                <a:solidFill>
                  <a:schemeClr val="dk2"/>
                </a:solidFill>
              </a:rPr>
              <a:t>Cost-Plus</a:t>
            </a:r>
            <a:endParaRPr b="1">
              <a:solidFill>
                <a:schemeClr val="dk2"/>
              </a:solidFill>
            </a:endParaRPr>
          </a:p>
          <a:p>
            <a:pPr indent="0" lvl="0" marL="0" rtl="0" algn="l">
              <a:lnSpc>
                <a:spcPct val="100000"/>
              </a:lnSpc>
              <a:spcBef>
                <a:spcPts val="1200"/>
              </a:spcBef>
              <a:spcAft>
                <a:spcPts val="0"/>
              </a:spcAft>
              <a:buNone/>
            </a:pPr>
            <a:r>
              <a:rPr lang="en" sz="2200">
                <a:solidFill>
                  <a:srgbClr val="213343"/>
                </a:solidFill>
              </a:rPr>
              <a:t>Cost-plus pricing is also known as markup pricing. It's a pricing method where a fixed percentage is added on top of the cost it takes to produce one unit of a product (</a:t>
            </a:r>
            <a:r>
              <a:rPr lang="en" sz="2200" u="sng">
                <a:solidFill>
                  <a:schemeClr val="hlink"/>
                </a:solidFill>
                <a:hlinkClick r:id="rId3"/>
              </a:rPr>
              <a:t>unit cost</a:t>
            </a:r>
            <a:r>
              <a:rPr lang="en" sz="2200">
                <a:solidFill>
                  <a:srgbClr val="213343"/>
                </a:solidFill>
              </a:rPr>
              <a:t>). The resulting number is the selling price of the product.</a:t>
            </a:r>
            <a:endParaRPr sz="2200">
              <a:solidFill>
                <a:srgbClr val="213343"/>
              </a:solidFill>
            </a:endParaRPr>
          </a:p>
          <a:p>
            <a:pPr indent="0" lvl="0" marL="0" rtl="0" algn="l">
              <a:lnSpc>
                <a:spcPct val="100000"/>
              </a:lnSpc>
              <a:spcBef>
                <a:spcPts val="1200"/>
              </a:spcBef>
              <a:spcAft>
                <a:spcPts val="0"/>
              </a:spcAft>
              <a:buNone/>
            </a:pPr>
            <a:r>
              <a:rPr lang="en" sz="2200">
                <a:solidFill>
                  <a:srgbClr val="213343"/>
                </a:solidFill>
              </a:rPr>
              <a:t>This pricing method looks solely at the unit cost and ignores the prices set by competitors. It's not always the best fit for many businesses because it doesn't take external factors, like competitors, into account.</a:t>
            </a:r>
            <a:endParaRPr i="1" sz="2200">
              <a:solidFill>
                <a:srgbClr val="213343"/>
              </a:solidFill>
            </a:endParaRPr>
          </a:p>
          <a:p>
            <a:pPr indent="0" lvl="0" marL="0" rtl="0" algn="l">
              <a:lnSpc>
                <a:spcPct val="178000"/>
              </a:lnSpc>
              <a:spcBef>
                <a:spcPts val="1200"/>
              </a:spcBef>
              <a:spcAft>
                <a:spcPts val="0"/>
              </a:spcAft>
              <a:buNone/>
            </a:pPr>
            <a:r>
              <a:rPr lang="en" sz="1100">
                <a:solidFill>
                  <a:srgbClr val="213343"/>
                </a:solidFill>
              </a:rPr>
              <a:t>Source: </a:t>
            </a:r>
            <a:r>
              <a:rPr lang="en" sz="1100" u="sng">
                <a:solidFill>
                  <a:schemeClr val="hlink"/>
                </a:solidFill>
                <a:hlinkClick r:id="rId4"/>
              </a:rPr>
              <a:t>https://blog.hubspot.com/sales/cost-plus-pricing</a:t>
            </a:r>
            <a:endParaRPr sz="1100">
              <a:solidFill>
                <a:srgbClr val="213343"/>
              </a:solidFill>
            </a:endParaRPr>
          </a:p>
          <a:p>
            <a:pPr indent="0" lvl="0" marL="0" rtl="0" algn="l">
              <a:spcBef>
                <a:spcPts val="1200"/>
              </a:spcBef>
              <a:spcAft>
                <a:spcPts val="0"/>
              </a:spcAft>
              <a:buNone/>
            </a:pPr>
            <a:r>
              <a:t/>
            </a:r>
            <a:endParaRPr sz="1100">
              <a:solidFill>
                <a:srgbClr val="213343"/>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