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heic"/>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82" r:id="rId2"/>
    <p:sldId id="262" r:id="rId3"/>
    <p:sldId id="701" r:id="rId4"/>
    <p:sldId id="719" r:id="rId5"/>
    <p:sldId id="726" r:id="rId6"/>
    <p:sldId id="698" r:id="rId7"/>
    <p:sldId id="729" r:id="rId8"/>
    <p:sldId id="730" r:id="rId9"/>
    <p:sldId id="731" r:id="rId10"/>
    <p:sldId id="740" r:id="rId11"/>
    <p:sldId id="739" r:id="rId12"/>
    <p:sldId id="775" r:id="rId13"/>
    <p:sldId id="738" r:id="rId14"/>
    <p:sldId id="733" r:id="rId15"/>
    <p:sldId id="734" r:id="rId16"/>
    <p:sldId id="735" r:id="rId17"/>
    <p:sldId id="736" r:id="rId18"/>
    <p:sldId id="776" r:id="rId19"/>
    <p:sldId id="737" r:id="rId20"/>
    <p:sldId id="745" r:id="rId21"/>
    <p:sldId id="746" r:id="rId22"/>
    <p:sldId id="747" r:id="rId23"/>
    <p:sldId id="748" r:id="rId24"/>
    <p:sldId id="749" r:id="rId25"/>
    <p:sldId id="750" r:id="rId26"/>
    <p:sldId id="751" r:id="rId27"/>
    <p:sldId id="777" r:id="rId28"/>
    <p:sldId id="752" r:id="rId29"/>
    <p:sldId id="755" r:id="rId30"/>
    <p:sldId id="757" r:id="rId31"/>
    <p:sldId id="756" r:id="rId32"/>
    <p:sldId id="760" r:id="rId33"/>
    <p:sldId id="778" r:id="rId34"/>
    <p:sldId id="767" r:id="rId35"/>
    <p:sldId id="768" r:id="rId36"/>
    <p:sldId id="769" r:id="rId37"/>
    <p:sldId id="770" r:id="rId38"/>
    <p:sldId id="771" r:id="rId39"/>
    <p:sldId id="772" r:id="rId40"/>
    <p:sldId id="779" r:id="rId41"/>
    <p:sldId id="780" r:id="rId42"/>
    <p:sldId id="406" r:id="rId43"/>
    <p:sldId id="305" r:id="rId44"/>
    <p:sldId id="781" r:id="rId45"/>
    <p:sldId id="404" r:id="rId46"/>
    <p:sldId id="27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7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8EEB0-B9C0-4ED1-99DE-4F2A3571E04F}"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5009F-DC6F-47BE-9D8E-EBE09126E051}" type="slidenum">
              <a:rPr lang="en-US" smtClean="0"/>
              <a:t>‹#›</a:t>
            </a:fld>
            <a:endParaRPr lang="en-US"/>
          </a:p>
        </p:txBody>
      </p:sp>
    </p:spTree>
    <p:extLst>
      <p:ext uri="{BB962C8B-B14F-4D97-AF65-F5344CB8AC3E}">
        <p14:creationId xmlns:p14="http://schemas.microsoft.com/office/powerpoint/2010/main" val="1252820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4</a:t>
            </a:fld>
            <a:endParaRPr lang="en-US"/>
          </a:p>
        </p:txBody>
      </p:sp>
    </p:spTree>
    <p:extLst>
      <p:ext uri="{BB962C8B-B14F-4D97-AF65-F5344CB8AC3E}">
        <p14:creationId xmlns:p14="http://schemas.microsoft.com/office/powerpoint/2010/main" val="163762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15</a:t>
            </a:fld>
            <a:endParaRPr lang="en-US"/>
          </a:p>
        </p:txBody>
      </p:sp>
    </p:spTree>
    <p:extLst>
      <p:ext uri="{BB962C8B-B14F-4D97-AF65-F5344CB8AC3E}">
        <p14:creationId xmlns:p14="http://schemas.microsoft.com/office/powerpoint/2010/main" val="125249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16</a:t>
            </a:fld>
            <a:endParaRPr lang="en-US"/>
          </a:p>
        </p:txBody>
      </p:sp>
    </p:spTree>
    <p:extLst>
      <p:ext uri="{BB962C8B-B14F-4D97-AF65-F5344CB8AC3E}">
        <p14:creationId xmlns:p14="http://schemas.microsoft.com/office/powerpoint/2010/main" val="3449637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17</a:t>
            </a:fld>
            <a:endParaRPr lang="en-US"/>
          </a:p>
        </p:txBody>
      </p:sp>
    </p:spTree>
    <p:extLst>
      <p:ext uri="{BB962C8B-B14F-4D97-AF65-F5344CB8AC3E}">
        <p14:creationId xmlns:p14="http://schemas.microsoft.com/office/powerpoint/2010/main" val="913960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19</a:t>
            </a:fld>
            <a:endParaRPr lang="en-US"/>
          </a:p>
        </p:txBody>
      </p:sp>
    </p:spTree>
    <p:extLst>
      <p:ext uri="{BB962C8B-B14F-4D97-AF65-F5344CB8AC3E}">
        <p14:creationId xmlns:p14="http://schemas.microsoft.com/office/powerpoint/2010/main" val="273831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20</a:t>
            </a:fld>
            <a:endParaRPr lang="en-US"/>
          </a:p>
        </p:txBody>
      </p:sp>
    </p:spTree>
    <p:extLst>
      <p:ext uri="{BB962C8B-B14F-4D97-AF65-F5344CB8AC3E}">
        <p14:creationId xmlns:p14="http://schemas.microsoft.com/office/powerpoint/2010/main" val="2748789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21</a:t>
            </a:fld>
            <a:endParaRPr lang="en-US"/>
          </a:p>
        </p:txBody>
      </p:sp>
    </p:spTree>
    <p:extLst>
      <p:ext uri="{BB962C8B-B14F-4D97-AF65-F5344CB8AC3E}">
        <p14:creationId xmlns:p14="http://schemas.microsoft.com/office/powerpoint/2010/main" val="255250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22</a:t>
            </a:fld>
            <a:endParaRPr lang="en-US"/>
          </a:p>
        </p:txBody>
      </p:sp>
    </p:spTree>
    <p:extLst>
      <p:ext uri="{BB962C8B-B14F-4D97-AF65-F5344CB8AC3E}">
        <p14:creationId xmlns:p14="http://schemas.microsoft.com/office/powerpoint/2010/main" val="216535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23</a:t>
            </a:fld>
            <a:endParaRPr lang="en-US"/>
          </a:p>
        </p:txBody>
      </p:sp>
    </p:spTree>
    <p:extLst>
      <p:ext uri="{BB962C8B-B14F-4D97-AF65-F5344CB8AC3E}">
        <p14:creationId xmlns:p14="http://schemas.microsoft.com/office/powerpoint/2010/main" val="2344217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24</a:t>
            </a:fld>
            <a:endParaRPr lang="en-US"/>
          </a:p>
        </p:txBody>
      </p:sp>
    </p:spTree>
    <p:extLst>
      <p:ext uri="{BB962C8B-B14F-4D97-AF65-F5344CB8AC3E}">
        <p14:creationId xmlns:p14="http://schemas.microsoft.com/office/powerpoint/2010/main" val="2863192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25</a:t>
            </a:fld>
            <a:endParaRPr lang="en-US"/>
          </a:p>
        </p:txBody>
      </p:sp>
    </p:spTree>
    <p:extLst>
      <p:ext uri="{BB962C8B-B14F-4D97-AF65-F5344CB8AC3E}">
        <p14:creationId xmlns:p14="http://schemas.microsoft.com/office/powerpoint/2010/main" val="273310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5</a:t>
            </a:fld>
            <a:endParaRPr lang="en-US"/>
          </a:p>
        </p:txBody>
      </p:sp>
    </p:spTree>
    <p:extLst>
      <p:ext uri="{BB962C8B-B14F-4D97-AF65-F5344CB8AC3E}">
        <p14:creationId xmlns:p14="http://schemas.microsoft.com/office/powerpoint/2010/main" val="671768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26</a:t>
            </a:fld>
            <a:endParaRPr lang="en-US"/>
          </a:p>
        </p:txBody>
      </p:sp>
    </p:spTree>
    <p:extLst>
      <p:ext uri="{BB962C8B-B14F-4D97-AF65-F5344CB8AC3E}">
        <p14:creationId xmlns:p14="http://schemas.microsoft.com/office/powerpoint/2010/main" val="1275136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28</a:t>
            </a:fld>
            <a:endParaRPr lang="en-US"/>
          </a:p>
        </p:txBody>
      </p:sp>
    </p:spTree>
    <p:extLst>
      <p:ext uri="{BB962C8B-B14F-4D97-AF65-F5344CB8AC3E}">
        <p14:creationId xmlns:p14="http://schemas.microsoft.com/office/powerpoint/2010/main" val="457543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29</a:t>
            </a:fld>
            <a:endParaRPr lang="en-US"/>
          </a:p>
        </p:txBody>
      </p:sp>
    </p:spTree>
    <p:extLst>
      <p:ext uri="{BB962C8B-B14F-4D97-AF65-F5344CB8AC3E}">
        <p14:creationId xmlns:p14="http://schemas.microsoft.com/office/powerpoint/2010/main" val="2801719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30</a:t>
            </a:fld>
            <a:endParaRPr lang="en-US"/>
          </a:p>
        </p:txBody>
      </p:sp>
    </p:spTree>
    <p:extLst>
      <p:ext uri="{BB962C8B-B14F-4D97-AF65-F5344CB8AC3E}">
        <p14:creationId xmlns:p14="http://schemas.microsoft.com/office/powerpoint/2010/main" val="25781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31</a:t>
            </a:fld>
            <a:endParaRPr lang="en-US"/>
          </a:p>
        </p:txBody>
      </p:sp>
    </p:spTree>
    <p:extLst>
      <p:ext uri="{BB962C8B-B14F-4D97-AF65-F5344CB8AC3E}">
        <p14:creationId xmlns:p14="http://schemas.microsoft.com/office/powerpoint/2010/main" val="2672792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32</a:t>
            </a:fld>
            <a:endParaRPr lang="en-US"/>
          </a:p>
        </p:txBody>
      </p:sp>
    </p:spTree>
    <p:extLst>
      <p:ext uri="{BB962C8B-B14F-4D97-AF65-F5344CB8AC3E}">
        <p14:creationId xmlns:p14="http://schemas.microsoft.com/office/powerpoint/2010/main" val="3010005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34</a:t>
            </a:fld>
            <a:endParaRPr lang="en-US"/>
          </a:p>
        </p:txBody>
      </p:sp>
    </p:spTree>
    <p:extLst>
      <p:ext uri="{BB962C8B-B14F-4D97-AF65-F5344CB8AC3E}">
        <p14:creationId xmlns:p14="http://schemas.microsoft.com/office/powerpoint/2010/main" val="19997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35</a:t>
            </a:fld>
            <a:endParaRPr lang="en-US"/>
          </a:p>
        </p:txBody>
      </p:sp>
    </p:spTree>
    <p:extLst>
      <p:ext uri="{BB962C8B-B14F-4D97-AF65-F5344CB8AC3E}">
        <p14:creationId xmlns:p14="http://schemas.microsoft.com/office/powerpoint/2010/main" val="3201757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36</a:t>
            </a:fld>
            <a:endParaRPr lang="en-US"/>
          </a:p>
        </p:txBody>
      </p:sp>
    </p:spTree>
    <p:extLst>
      <p:ext uri="{BB962C8B-B14F-4D97-AF65-F5344CB8AC3E}">
        <p14:creationId xmlns:p14="http://schemas.microsoft.com/office/powerpoint/2010/main" val="1244477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37</a:t>
            </a:fld>
            <a:endParaRPr lang="en-US"/>
          </a:p>
        </p:txBody>
      </p:sp>
    </p:spTree>
    <p:extLst>
      <p:ext uri="{BB962C8B-B14F-4D97-AF65-F5344CB8AC3E}">
        <p14:creationId xmlns:p14="http://schemas.microsoft.com/office/powerpoint/2010/main" val="331210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7</a:t>
            </a:fld>
            <a:endParaRPr lang="en-US"/>
          </a:p>
        </p:txBody>
      </p:sp>
    </p:spTree>
    <p:extLst>
      <p:ext uri="{BB962C8B-B14F-4D97-AF65-F5344CB8AC3E}">
        <p14:creationId xmlns:p14="http://schemas.microsoft.com/office/powerpoint/2010/main" val="914172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38</a:t>
            </a:fld>
            <a:endParaRPr lang="en-US"/>
          </a:p>
        </p:txBody>
      </p:sp>
    </p:spTree>
    <p:extLst>
      <p:ext uri="{BB962C8B-B14F-4D97-AF65-F5344CB8AC3E}">
        <p14:creationId xmlns:p14="http://schemas.microsoft.com/office/powerpoint/2010/main" val="303241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39</a:t>
            </a:fld>
            <a:endParaRPr lang="en-US"/>
          </a:p>
        </p:txBody>
      </p:sp>
    </p:spTree>
    <p:extLst>
      <p:ext uri="{BB962C8B-B14F-4D97-AF65-F5344CB8AC3E}">
        <p14:creationId xmlns:p14="http://schemas.microsoft.com/office/powerpoint/2010/main" val="39429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8</a:t>
            </a:fld>
            <a:endParaRPr lang="en-US"/>
          </a:p>
        </p:txBody>
      </p:sp>
    </p:spTree>
    <p:extLst>
      <p:ext uri="{BB962C8B-B14F-4D97-AF65-F5344CB8AC3E}">
        <p14:creationId xmlns:p14="http://schemas.microsoft.com/office/powerpoint/2010/main" val="245915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9</a:t>
            </a:fld>
            <a:endParaRPr lang="en-US"/>
          </a:p>
        </p:txBody>
      </p:sp>
    </p:spTree>
    <p:extLst>
      <p:ext uri="{BB962C8B-B14F-4D97-AF65-F5344CB8AC3E}">
        <p14:creationId xmlns:p14="http://schemas.microsoft.com/office/powerpoint/2010/main" val="3253594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10</a:t>
            </a:fld>
            <a:endParaRPr lang="en-US"/>
          </a:p>
        </p:txBody>
      </p:sp>
    </p:spTree>
    <p:extLst>
      <p:ext uri="{BB962C8B-B14F-4D97-AF65-F5344CB8AC3E}">
        <p14:creationId xmlns:p14="http://schemas.microsoft.com/office/powerpoint/2010/main" val="223088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11</a:t>
            </a:fld>
            <a:endParaRPr lang="en-US"/>
          </a:p>
        </p:txBody>
      </p:sp>
    </p:spTree>
    <p:extLst>
      <p:ext uri="{BB962C8B-B14F-4D97-AF65-F5344CB8AC3E}">
        <p14:creationId xmlns:p14="http://schemas.microsoft.com/office/powerpoint/2010/main" val="275405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13</a:t>
            </a:fld>
            <a:endParaRPr lang="en-US"/>
          </a:p>
        </p:txBody>
      </p:sp>
    </p:spTree>
    <p:extLst>
      <p:ext uri="{BB962C8B-B14F-4D97-AF65-F5344CB8AC3E}">
        <p14:creationId xmlns:p14="http://schemas.microsoft.com/office/powerpoint/2010/main" val="419646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F61DD-C260-7846-8CD1-C5026D089E78}" type="slidenum">
              <a:rPr lang="en-US" smtClean="0"/>
              <a:t>14</a:t>
            </a:fld>
            <a:endParaRPr lang="en-US"/>
          </a:p>
        </p:txBody>
      </p:sp>
    </p:spTree>
    <p:extLst>
      <p:ext uri="{BB962C8B-B14F-4D97-AF65-F5344CB8AC3E}">
        <p14:creationId xmlns:p14="http://schemas.microsoft.com/office/powerpoint/2010/main" val="1215918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2C71-9394-4FC6-859A-F4C1FE4E2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BCFCE7-E80C-4A01-9F66-8D445EBAB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593BF-A28C-417F-B3CA-D779C2A46FD8}"/>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A040D448-B420-4BDA-9923-AD892CF48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3C177-7C91-4D45-AF1B-02425AF37803}"/>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145293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5E96F-0B24-4C53-ACF1-A770B6B29E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64FA28-304C-4C32-8E8D-AA026BD982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AB951-10FA-456D-B4B2-4C7A93BC99C9}"/>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D8657A09-0AB4-4FD7-A2A3-4464BF786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DB374-8354-4D3C-B6C3-D87BE6A4B7D3}"/>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454983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BCFA9-ABF3-490C-BCCF-6C67FA70DE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C41A7-286F-4248-8913-493DE71C6E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EDD33-5312-44D5-B2C8-F880045E608E}"/>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F7CD7471-716E-435A-AD8E-9FFB2A1F5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6D4C5-B28C-499D-BE9E-4BAC1B6C4E73}"/>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2268406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AF6D-EE6A-4B42-9EC3-40F12135A0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DAFCE-E389-4FF8-8894-E5BBCD40F7E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AF490-1147-4077-BBFC-AEB4096A9D92}"/>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2EC9A3E5-E547-424E-8C7A-8FD66E6BF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21D3-A193-4DD8-A2F8-BDC5E093DB87}"/>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263124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A04C-387B-4700-A89B-E046B30E42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01AF0E-DE37-4354-BF81-20C3EEE813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9594F4-2BE6-4908-9776-EEA668B34DBD}"/>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565E6394-13BF-4FB7-9C25-3CDFEFCE4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7E4DB-0DDC-4FF0-869F-60DE63E3DD4F}"/>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342004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F16F-679B-470D-922D-72759002B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236ED-8A03-436B-8EEA-54C1E4C15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6F979-EAA3-4B6F-875C-3893D2E909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4D93BB-2940-4797-A9E2-CF7128C6A8DF}"/>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6" name="Footer Placeholder 5">
            <a:extLst>
              <a:ext uri="{FF2B5EF4-FFF2-40B4-BE49-F238E27FC236}">
                <a16:creationId xmlns:a16="http://schemas.microsoft.com/office/drawing/2014/main" id="{CF60D216-F354-449F-9C2D-6FAA59835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95C9-412C-411A-A10B-17AFDE4175EE}"/>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59171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36AC-EB99-4178-A1E5-C28708236D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AF82A3-4072-4D68-AB5D-E02E6EA69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310091-5A7C-43CC-A5A8-9ED43461A8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E45BA7-0858-4CF0-87DF-BFFEC1604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19A7AF-2FE4-4516-898D-6E3864374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F655F5-903F-4561-8BB1-6896A804C5AC}"/>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8" name="Footer Placeholder 7">
            <a:extLst>
              <a:ext uri="{FF2B5EF4-FFF2-40B4-BE49-F238E27FC236}">
                <a16:creationId xmlns:a16="http://schemas.microsoft.com/office/drawing/2014/main" id="{E98A358D-43B7-4AD5-90F1-9EE98F232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B622F-0DF1-45BA-93C5-FB55662DE46E}"/>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17141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811F-A1C4-4A06-90D2-A40A404726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EA066E-6786-4D91-A57F-18D7D5DD837D}"/>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4" name="Footer Placeholder 3">
            <a:extLst>
              <a:ext uri="{FF2B5EF4-FFF2-40B4-BE49-F238E27FC236}">
                <a16:creationId xmlns:a16="http://schemas.microsoft.com/office/drawing/2014/main" id="{D86B145E-BC7E-4981-ABE3-4DABC2DD8B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9DF5B4-7437-43E1-BE0C-F93DCF6855EE}"/>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92996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AEAA77-9CF0-4174-AD7B-B0B499BD69D8}"/>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3" name="Footer Placeholder 2">
            <a:extLst>
              <a:ext uri="{FF2B5EF4-FFF2-40B4-BE49-F238E27FC236}">
                <a16:creationId xmlns:a16="http://schemas.microsoft.com/office/drawing/2014/main" id="{E252C8A5-960C-46DB-B6B0-D31E97B472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22E8-B1C5-4908-B64E-2F9E0E2976A1}"/>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121726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5784-9325-4FF2-B79F-BB2D33A72B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A7B9E-148F-4E5C-A7AF-A85152FFA2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794D9-CB65-403A-B10C-B3A3A05CB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FB07E6-F140-4A57-9E82-9C3ADCD840E4}"/>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6" name="Footer Placeholder 5">
            <a:extLst>
              <a:ext uri="{FF2B5EF4-FFF2-40B4-BE49-F238E27FC236}">
                <a16:creationId xmlns:a16="http://schemas.microsoft.com/office/drawing/2014/main" id="{8ED5D8C8-D012-44D4-99C6-401A72A22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47098-8BC0-43F1-A71E-FFFA72CB9D2B}"/>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140019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14BE-4F95-4891-890A-E96B37DF3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E67BE-A9F3-48B4-9273-68110CBD9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DF49D-A42C-4C4C-BC80-EA3D1722D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DDDAD7-B1C3-4772-89CC-EAEFBF6A480B}"/>
              </a:ext>
            </a:extLst>
          </p:cNvPr>
          <p:cNvSpPr>
            <a:spLocks noGrp="1"/>
          </p:cNvSpPr>
          <p:nvPr>
            <p:ph type="dt" sz="half" idx="10"/>
          </p:nvPr>
        </p:nvSpPr>
        <p:spPr/>
        <p:txBody>
          <a:bodyPr/>
          <a:lstStyle/>
          <a:p>
            <a:fld id="{7284FE05-2CCF-42E1-9B8F-72B55651787E}" type="datetimeFigureOut">
              <a:rPr lang="en-US" smtClean="0"/>
              <a:t>5/24/2024</a:t>
            </a:fld>
            <a:endParaRPr lang="en-US"/>
          </a:p>
        </p:txBody>
      </p:sp>
      <p:sp>
        <p:nvSpPr>
          <p:cNvPr id="6" name="Footer Placeholder 5">
            <a:extLst>
              <a:ext uri="{FF2B5EF4-FFF2-40B4-BE49-F238E27FC236}">
                <a16:creationId xmlns:a16="http://schemas.microsoft.com/office/drawing/2014/main" id="{3F9356D2-A1EB-4127-85AD-818D87FE33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1CE185-A23B-49DC-8E9E-010100499AE0}"/>
              </a:ext>
            </a:extLst>
          </p:cNvPr>
          <p:cNvSpPr>
            <a:spLocks noGrp="1"/>
          </p:cNvSpPr>
          <p:nvPr>
            <p:ph type="sldNum" sz="quarter" idx="12"/>
          </p:nvPr>
        </p:nvSpPr>
        <p:spPr/>
        <p:txBody>
          <a:bodyPr/>
          <a:lstStyle/>
          <a:p>
            <a:fld id="{A66A242C-3BDE-4E50-9D87-4F843998B505}" type="slidenum">
              <a:rPr lang="en-US" smtClean="0"/>
              <a:t>‹#›</a:t>
            </a:fld>
            <a:endParaRPr lang="en-US"/>
          </a:p>
        </p:txBody>
      </p:sp>
    </p:spTree>
    <p:extLst>
      <p:ext uri="{BB962C8B-B14F-4D97-AF65-F5344CB8AC3E}">
        <p14:creationId xmlns:p14="http://schemas.microsoft.com/office/powerpoint/2010/main" val="852276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BAB8B0-93B7-44A3-9E1E-32E7D79E3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89A8CF-AE60-4A0E-ADDC-B5C324A1F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168C-D334-46A8-9F9F-2745A605BE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4FE05-2CCF-42E1-9B8F-72B55651787E}" type="datetimeFigureOut">
              <a:rPr lang="en-US" smtClean="0"/>
              <a:t>5/24/2024</a:t>
            </a:fld>
            <a:endParaRPr lang="en-US"/>
          </a:p>
        </p:txBody>
      </p:sp>
      <p:sp>
        <p:nvSpPr>
          <p:cNvPr id="5" name="Footer Placeholder 4">
            <a:extLst>
              <a:ext uri="{FF2B5EF4-FFF2-40B4-BE49-F238E27FC236}">
                <a16:creationId xmlns:a16="http://schemas.microsoft.com/office/drawing/2014/main" id="{D13FE249-8CAA-45B8-A811-BD16702BCB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9759EC-788B-4D6E-AF29-317869C122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A242C-3BDE-4E50-9D87-4F843998B505}" type="slidenum">
              <a:rPr lang="en-US" smtClean="0"/>
              <a:t>‹#›</a:t>
            </a:fld>
            <a:endParaRPr lang="en-US"/>
          </a:p>
        </p:txBody>
      </p:sp>
    </p:spTree>
    <p:extLst>
      <p:ext uri="{BB962C8B-B14F-4D97-AF65-F5344CB8AC3E}">
        <p14:creationId xmlns:p14="http://schemas.microsoft.com/office/powerpoint/2010/main" val="115460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HEIC"/><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56B3F-3AF0-4FAB-826C-E33FF9C2F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99" y="423365"/>
            <a:ext cx="11231201" cy="5732736"/>
          </a:xfrm>
          <a:prstGeom prst="rect">
            <a:avLst/>
          </a:prstGeom>
        </p:spPr>
      </p:pic>
    </p:spTree>
    <p:extLst>
      <p:ext uri="{BB962C8B-B14F-4D97-AF65-F5344CB8AC3E}">
        <p14:creationId xmlns:p14="http://schemas.microsoft.com/office/powerpoint/2010/main" val="513967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How to Communicate Concisely</a:t>
            </a:r>
          </a:p>
        </p:txBody>
      </p:sp>
      <p:sp>
        <p:nvSpPr>
          <p:cNvPr id="4" name="Content Placeholder 3">
            <a:extLst>
              <a:ext uri="{FF2B5EF4-FFF2-40B4-BE49-F238E27FC236}">
                <a16:creationId xmlns:a16="http://schemas.microsoft.com/office/drawing/2014/main" id="{DEC005C6-25AF-762E-2CE1-4258FC987CB9}"/>
              </a:ext>
            </a:extLst>
          </p:cNvPr>
          <p:cNvSpPr>
            <a:spLocks noGrp="1"/>
          </p:cNvSpPr>
          <p:nvPr>
            <p:ph idx="1"/>
          </p:nvPr>
        </p:nvSpPr>
        <p:spPr/>
        <p:txBody>
          <a:bodyPr>
            <a:normAutofit/>
          </a:bodyPr>
          <a:lstStyle/>
          <a:p>
            <a:r>
              <a:rPr lang="en-US" dirty="0"/>
              <a:t>Bring and refer to your notes to make sure you don’t miss any important points.</a:t>
            </a:r>
          </a:p>
          <a:p>
            <a:endParaRPr lang="en-US" dirty="0"/>
          </a:p>
          <a:p>
            <a:r>
              <a:rPr lang="en-US" dirty="0"/>
              <a:t>Practice what you’re going to say before you say it.</a:t>
            </a:r>
          </a:p>
          <a:p>
            <a:endParaRPr lang="en-US" dirty="0"/>
          </a:p>
          <a:p>
            <a:r>
              <a:rPr lang="en-US" dirty="0"/>
              <a:t>Make sure you sound like yourself.  Authenticity is important!</a:t>
            </a:r>
          </a:p>
          <a:p>
            <a:endParaRPr lang="en-US" dirty="0"/>
          </a:p>
          <a:p>
            <a:r>
              <a:rPr lang="en-US" dirty="0"/>
              <a:t>Don’t feel you need to fill the silence by saying more than is needed.  This is an opportunity to get feedback.</a:t>
            </a:r>
          </a:p>
          <a:p>
            <a:endParaRPr lang="en-US" dirty="0"/>
          </a:p>
        </p:txBody>
      </p:sp>
    </p:spTree>
    <p:extLst>
      <p:ext uri="{BB962C8B-B14F-4D97-AF65-F5344CB8AC3E}">
        <p14:creationId xmlns:p14="http://schemas.microsoft.com/office/powerpoint/2010/main" val="2454968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How to Communicate Concisely</a:t>
            </a:r>
          </a:p>
        </p:txBody>
      </p:sp>
      <p:sp>
        <p:nvSpPr>
          <p:cNvPr id="3" name="Title 2">
            <a:extLst>
              <a:ext uri="{FF2B5EF4-FFF2-40B4-BE49-F238E27FC236}">
                <a16:creationId xmlns:a16="http://schemas.microsoft.com/office/drawing/2014/main" id="{CDA71006-49E6-3BAA-EA0E-BE1E17D86EC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7B1C9A2-8AC2-4362-FEE9-72CD70EED265}"/>
              </a:ext>
            </a:extLst>
          </p:cNvPr>
          <p:cNvSpPr>
            <a:spLocks noGrp="1"/>
          </p:cNvSpPr>
          <p:nvPr>
            <p:ph idx="1"/>
          </p:nvPr>
        </p:nvSpPr>
        <p:spPr/>
        <p:txBody>
          <a:bodyPr/>
          <a:lstStyle/>
          <a:p>
            <a:r>
              <a:rPr lang="en-US" dirty="0"/>
              <a:t>Confirm they understood what you said.  Example questions:</a:t>
            </a:r>
          </a:p>
          <a:p>
            <a:endParaRPr lang="en-US" dirty="0"/>
          </a:p>
          <a:p>
            <a:pPr lvl="1"/>
            <a:r>
              <a:rPr lang="en-US" dirty="0"/>
              <a:t>Is there anything I’m missing?</a:t>
            </a:r>
          </a:p>
          <a:p>
            <a:pPr lvl="1"/>
            <a:r>
              <a:rPr lang="en-US" dirty="0"/>
              <a:t>Is there anything that’s not clear yet?</a:t>
            </a:r>
          </a:p>
          <a:p>
            <a:pPr lvl="1"/>
            <a:r>
              <a:rPr lang="en-US" dirty="0"/>
              <a:t>Do you have any questions?</a:t>
            </a:r>
          </a:p>
          <a:p>
            <a:pPr lvl="1"/>
            <a:r>
              <a:rPr lang="en-US" dirty="0"/>
              <a:t>Is there anything that concerns you here?</a:t>
            </a:r>
          </a:p>
          <a:p>
            <a:pPr lvl="1"/>
            <a:r>
              <a:rPr lang="en-US" dirty="0"/>
              <a:t>What other ideas do you have?</a:t>
            </a:r>
          </a:p>
          <a:p>
            <a:endParaRPr lang="en-US" dirty="0"/>
          </a:p>
        </p:txBody>
      </p:sp>
    </p:spTree>
    <p:extLst>
      <p:ext uri="{BB962C8B-B14F-4D97-AF65-F5344CB8AC3E}">
        <p14:creationId xmlns:p14="http://schemas.microsoft.com/office/powerpoint/2010/main" val="320597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4B97F-DC15-67FB-A470-3ECBEFB2472D}"/>
              </a:ext>
            </a:extLst>
          </p:cNvPr>
          <p:cNvPicPr>
            <a:picLocks noChangeAspect="1"/>
          </p:cNvPicPr>
          <p:nvPr/>
        </p:nvPicPr>
        <p:blipFill rotWithShape="1">
          <a:blip r:embed="rId2"/>
          <a:srcRect l="34128"/>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1" y="1"/>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406288-F6BC-4C86-209F-125E7CD7393B}"/>
              </a:ext>
            </a:extLst>
          </p:cNvPr>
          <p:cNvSpPr txBox="1"/>
          <p:nvPr/>
        </p:nvSpPr>
        <p:spPr>
          <a:xfrm>
            <a:off x="5702384" y="3687269"/>
            <a:ext cx="4764446" cy="2985433"/>
          </a:xfrm>
          <a:prstGeom prst="rect">
            <a:avLst/>
          </a:prstGeom>
          <a:noFill/>
        </p:spPr>
        <p:txBody>
          <a:bodyPr wrap="none" rtlCol="0">
            <a:spAutoFit/>
          </a:bodyPr>
          <a:lstStyle/>
          <a:p>
            <a:r>
              <a:rPr lang="en-US" sz="4200" b="1" dirty="0">
                <a:solidFill>
                  <a:schemeClr val="bg1"/>
                </a:solidFill>
                <a:latin typeface="Century Gothic" panose="020B0502020202020204" pitchFamily="34" charset="0"/>
              </a:rPr>
              <a:t>LEGAL</a:t>
            </a:r>
            <a:br>
              <a:rPr lang="en-US" sz="4200" b="1" dirty="0">
                <a:solidFill>
                  <a:schemeClr val="bg1"/>
                </a:solidFill>
                <a:latin typeface="Century Gothic" panose="020B0502020202020204" pitchFamily="34" charset="0"/>
              </a:rPr>
            </a:br>
            <a:r>
              <a:rPr lang="en-US" sz="4200" b="1" dirty="0">
                <a:solidFill>
                  <a:schemeClr val="bg1"/>
                </a:solidFill>
                <a:latin typeface="Century Gothic" panose="020B0502020202020204" pitchFamily="34" charset="0"/>
              </a:rPr>
              <a:t>CONSIDERATIONS</a:t>
            </a:r>
          </a:p>
          <a:p>
            <a:r>
              <a:rPr lang="en-US" sz="2400" dirty="0">
                <a:solidFill>
                  <a:schemeClr val="bg1"/>
                </a:solidFill>
                <a:latin typeface="Century Gothic" panose="020B0502020202020204" pitchFamily="34" charset="0"/>
              </a:rPr>
              <a:t>IN EMAIL COMMUNICATIONS</a:t>
            </a:r>
          </a:p>
          <a:p>
            <a:pPr algn="ctr"/>
            <a:endParaRPr lang="en-US" sz="4000" b="1" dirty="0">
              <a:solidFill>
                <a:schemeClr val="bg1"/>
              </a:solidFill>
              <a:latin typeface="Century Gothic" panose="020B0502020202020204" pitchFamily="34" charset="0"/>
            </a:endParaRPr>
          </a:p>
          <a:p>
            <a:pPr algn="ctr"/>
            <a:endParaRPr lang="en-US" sz="4000" dirty="0"/>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Tree>
    <p:extLst>
      <p:ext uri="{BB962C8B-B14F-4D97-AF65-F5344CB8AC3E}">
        <p14:creationId xmlns:p14="http://schemas.microsoft.com/office/powerpoint/2010/main" val="338755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Things to Never Include in an Email</a:t>
            </a:r>
          </a:p>
        </p:txBody>
      </p:sp>
      <p:sp>
        <p:nvSpPr>
          <p:cNvPr id="4" name="Content Placeholder 3">
            <a:extLst>
              <a:ext uri="{FF2B5EF4-FFF2-40B4-BE49-F238E27FC236}">
                <a16:creationId xmlns:a16="http://schemas.microsoft.com/office/drawing/2014/main" id="{56A19E29-E762-5524-7312-835A809B71EC}"/>
              </a:ext>
            </a:extLst>
          </p:cNvPr>
          <p:cNvSpPr>
            <a:spLocks noGrp="1"/>
          </p:cNvSpPr>
          <p:nvPr>
            <p:ph idx="1"/>
          </p:nvPr>
        </p:nvSpPr>
        <p:spPr/>
        <p:txBody>
          <a:bodyPr/>
          <a:lstStyle/>
          <a:p>
            <a:r>
              <a:rPr lang="en-US" dirty="0"/>
              <a:t>Mean, rude or hateful statements</a:t>
            </a:r>
          </a:p>
          <a:p>
            <a:r>
              <a:rPr lang="en-US" dirty="0"/>
              <a:t>Gossip</a:t>
            </a:r>
          </a:p>
          <a:p>
            <a:r>
              <a:rPr lang="en-US" dirty="0"/>
              <a:t>Inappropriate or harassing messages</a:t>
            </a:r>
          </a:p>
          <a:p>
            <a:r>
              <a:rPr lang="en-US" dirty="0"/>
              <a:t>Statements that conflict with your HR policies</a:t>
            </a:r>
          </a:p>
          <a:p>
            <a:r>
              <a:rPr lang="en-US" dirty="0"/>
              <a:t>Criticisms that could be seen as “talking down” to someone or lacking patience</a:t>
            </a:r>
          </a:p>
          <a:p>
            <a:r>
              <a:rPr lang="en-US" dirty="0"/>
              <a:t>Verbiage that’s condescending</a:t>
            </a:r>
          </a:p>
          <a:p>
            <a:r>
              <a:rPr lang="en-US" dirty="0"/>
              <a:t>Jokes that could be taken out of context</a:t>
            </a:r>
          </a:p>
          <a:p>
            <a:endParaRPr lang="en-US" dirty="0"/>
          </a:p>
        </p:txBody>
      </p:sp>
    </p:spTree>
    <p:extLst>
      <p:ext uri="{BB962C8B-B14F-4D97-AF65-F5344CB8AC3E}">
        <p14:creationId xmlns:p14="http://schemas.microsoft.com/office/powerpoint/2010/main" val="335242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Tone and Email</a:t>
            </a:r>
          </a:p>
        </p:txBody>
      </p:sp>
      <p:sp>
        <p:nvSpPr>
          <p:cNvPr id="4" name="TextBox 3">
            <a:extLst>
              <a:ext uri="{FF2B5EF4-FFF2-40B4-BE49-F238E27FC236}">
                <a16:creationId xmlns:a16="http://schemas.microsoft.com/office/drawing/2014/main" id="{0E84B559-581E-C9F5-C9F5-B345A7FDB751}"/>
              </a:ext>
            </a:extLst>
          </p:cNvPr>
          <p:cNvSpPr txBox="1"/>
          <p:nvPr/>
        </p:nvSpPr>
        <p:spPr>
          <a:xfrm>
            <a:off x="1524000" y="2041401"/>
            <a:ext cx="9144000" cy="830997"/>
          </a:xfrm>
          <a:prstGeom prst="rect">
            <a:avLst/>
          </a:prstGeom>
          <a:noFill/>
        </p:spPr>
        <p:txBody>
          <a:bodyPr wrap="square" rtlCol="0">
            <a:spAutoFit/>
          </a:bodyPr>
          <a:lstStyle/>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70C2CA98-19D6-9295-DC61-3B7AE83B2247}"/>
              </a:ext>
            </a:extLst>
          </p:cNvPr>
          <p:cNvSpPr>
            <a:spLocks noGrp="1"/>
          </p:cNvSpPr>
          <p:nvPr>
            <p:ph idx="1"/>
          </p:nvPr>
        </p:nvSpPr>
        <p:spPr/>
        <p:txBody>
          <a:bodyPr/>
          <a:lstStyle/>
          <a:p>
            <a:r>
              <a:rPr lang="en-US" dirty="0"/>
              <a:t>Because you don’t hear the voice of the other person, beware that tone can get lost in email.</a:t>
            </a:r>
          </a:p>
          <a:p>
            <a:r>
              <a:rPr lang="en-US" dirty="0"/>
              <a:t>Context is the background information and other factors that could be contributing to why someone responds in a certain way.  In email, we lose a certain amount of context because we aren’t actively having a conversation with the other person.</a:t>
            </a:r>
          </a:p>
          <a:p>
            <a:endParaRPr lang="en-US" dirty="0"/>
          </a:p>
        </p:txBody>
      </p:sp>
    </p:spTree>
    <p:extLst>
      <p:ext uri="{BB962C8B-B14F-4D97-AF65-F5344CB8AC3E}">
        <p14:creationId xmlns:p14="http://schemas.microsoft.com/office/powerpoint/2010/main" val="181000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Managing Heated Email Communication</a:t>
            </a:r>
          </a:p>
        </p:txBody>
      </p:sp>
      <p:sp>
        <p:nvSpPr>
          <p:cNvPr id="6" name="Content Placeholder 5">
            <a:extLst>
              <a:ext uri="{FF2B5EF4-FFF2-40B4-BE49-F238E27FC236}">
                <a16:creationId xmlns:a16="http://schemas.microsoft.com/office/drawing/2014/main" id="{C589E605-AC83-92EE-1A9D-998E39DA7244}"/>
              </a:ext>
            </a:extLst>
          </p:cNvPr>
          <p:cNvSpPr>
            <a:spLocks noGrp="1"/>
          </p:cNvSpPr>
          <p:nvPr>
            <p:ph idx="1"/>
          </p:nvPr>
        </p:nvSpPr>
        <p:spPr/>
        <p:txBody>
          <a:bodyPr>
            <a:normAutofit/>
          </a:bodyPr>
          <a:lstStyle/>
          <a:p>
            <a:r>
              <a:rPr lang="en-US" dirty="0"/>
              <a:t>Don’t respond when you’re emotional.  Take time to calm down before you respond.</a:t>
            </a:r>
          </a:p>
          <a:p>
            <a:r>
              <a:rPr lang="en-US" dirty="0"/>
              <a:t>Don’t type your initial response in the email.  Write it out in a separate document so you have time to review and edit before you send.</a:t>
            </a:r>
          </a:p>
          <a:p>
            <a:r>
              <a:rPr lang="en-US" dirty="0"/>
              <a:t>Don’t type in all caps- it looks like you’re yelling.</a:t>
            </a:r>
          </a:p>
          <a:p>
            <a:r>
              <a:rPr lang="en-US" dirty="0"/>
              <a:t>Use exclamation points sparingly and only for happy statements.</a:t>
            </a:r>
          </a:p>
          <a:p>
            <a:r>
              <a:rPr lang="en-US" dirty="0"/>
              <a:t>Refrain from emailing during off hours.</a:t>
            </a:r>
          </a:p>
        </p:txBody>
      </p:sp>
    </p:spTree>
    <p:extLst>
      <p:ext uri="{BB962C8B-B14F-4D97-AF65-F5344CB8AC3E}">
        <p14:creationId xmlns:p14="http://schemas.microsoft.com/office/powerpoint/2010/main" val="41421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Benefits of Email</a:t>
            </a:r>
          </a:p>
        </p:txBody>
      </p:sp>
      <p:sp>
        <p:nvSpPr>
          <p:cNvPr id="6" name="Content Placeholder 5">
            <a:extLst>
              <a:ext uri="{FF2B5EF4-FFF2-40B4-BE49-F238E27FC236}">
                <a16:creationId xmlns:a16="http://schemas.microsoft.com/office/drawing/2014/main" id="{1ED4F2F4-26E4-1948-6BA9-F04F8FD97501}"/>
              </a:ext>
            </a:extLst>
          </p:cNvPr>
          <p:cNvSpPr>
            <a:spLocks noGrp="1"/>
          </p:cNvSpPr>
          <p:nvPr>
            <p:ph idx="1"/>
          </p:nvPr>
        </p:nvSpPr>
        <p:spPr/>
        <p:txBody>
          <a:bodyPr/>
          <a:lstStyle/>
          <a:p>
            <a:r>
              <a:rPr lang="en-US" dirty="0"/>
              <a:t>It creates a paper trail, especially if you are trying to document employee performance.</a:t>
            </a:r>
          </a:p>
          <a:p>
            <a:r>
              <a:rPr lang="en-US" dirty="0"/>
              <a:t>It gives the employee something they can go back and reference to make sure they have the right information.</a:t>
            </a:r>
          </a:p>
          <a:p>
            <a:endParaRPr lang="en-US" dirty="0"/>
          </a:p>
        </p:txBody>
      </p:sp>
    </p:spTree>
    <p:extLst>
      <p:ext uri="{BB962C8B-B14F-4D97-AF65-F5344CB8AC3E}">
        <p14:creationId xmlns:p14="http://schemas.microsoft.com/office/powerpoint/2010/main" val="349254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10331" y="-14705"/>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Writing an Impactful Email</a:t>
            </a:r>
          </a:p>
        </p:txBody>
      </p:sp>
      <p:sp>
        <p:nvSpPr>
          <p:cNvPr id="6" name="Content Placeholder 5">
            <a:extLst>
              <a:ext uri="{FF2B5EF4-FFF2-40B4-BE49-F238E27FC236}">
                <a16:creationId xmlns:a16="http://schemas.microsoft.com/office/drawing/2014/main" id="{E26A34E9-075F-FBB9-DE2F-914B7323F9B4}"/>
              </a:ext>
            </a:extLst>
          </p:cNvPr>
          <p:cNvSpPr>
            <a:spLocks noGrp="1"/>
          </p:cNvSpPr>
          <p:nvPr>
            <p:ph idx="1"/>
          </p:nvPr>
        </p:nvSpPr>
        <p:spPr/>
        <p:txBody>
          <a:bodyPr/>
          <a:lstStyle/>
          <a:p>
            <a:r>
              <a:rPr lang="en-US" dirty="0"/>
              <a:t>Limit the subject line to 2-3 words</a:t>
            </a:r>
          </a:p>
          <a:p>
            <a:r>
              <a:rPr lang="en-US" dirty="0"/>
              <a:t>Try to keep the email under 200 words</a:t>
            </a:r>
          </a:p>
          <a:p>
            <a:r>
              <a:rPr lang="en-US" dirty="0"/>
              <a:t>Use bullet points and headings to break up the information for longer emails</a:t>
            </a:r>
          </a:p>
          <a:p>
            <a:r>
              <a:rPr lang="en-US" dirty="0"/>
              <a:t>Let the recipient know where they can go to ask questions</a:t>
            </a:r>
          </a:p>
          <a:p>
            <a:r>
              <a:rPr lang="en-US" dirty="0"/>
              <a:t>Re-read the email as if you are the employee before you hit send</a:t>
            </a:r>
          </a:p>
        </p:txBody>
      </p:sp>
    </p:spTree>
    <p:extLst>
      <p:ext uri="{BB962C8B-B14F-4D97-AF65-F5344CB8AC3E}">
        <p14:creationId xmlns:p14="http://schemas.microsoft.com/office/powerpoint/2010/main" val="1444164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4B97F-DC15-67FB-A470-3ECBEFB2472D}"/>
              </a:ext>
            </a:extLst>
          </p:cNvPr>
          <p:cNvPicPr>
            <a:picLocks noChangeAspect="1"/>
          </p:cNvPicPr>
          <p:nvPr/>
        </p:nvPicPr>
        <p:blipFill>
          <a:blip r:embed="rId2"/>
          <a:srcRect l="17062" r="17062"/>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1" y="1"/>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406288-F6BC-4C86-209F-125E7CD7393B}"/>
              </a:ext>
            </a:extLst>
          </p:cNvPr>
          <p:cNvSpPr txBox="1"/>
          <p:nvPr/>
        </p:nvSpPr>
        <p:spPr>
          <a:xfrm>
            <a:off x="5702385" y="3687268"/>
            <a:ext cx="4216219" cy="2369880"/>
          </a:xfrm>
          <a:prstGeom prst="rect">
            <a:avLst/>
          </a:prstGeom>
          <a:noFill/>
        </p:spPr>
        <p:txBody>
          <a:bodyPr wrap="none" rtlCol="0">
            <a:spAutoFit/>
          </a:bodyPr>
          <a:lstStyle/>
          <a:p>
            <a:r>
              <a:rPr lang="en-US" sz="4200" b="1" dirty="0">
                <a:solidFill>
                  <a:schemeClr val="bg1"/>
                </a:solidFill>
                <a:latin typeface="Century Gothic" panose="020B0502020202020204" pitchFamily="34" charset="0"/>
              </a:rPr>
              <a:t>INTERPERSONAL</a:t>
            </a:r>
          </a:p>
          <a:p>
            <a:r>
              <a:rPr lang="en-US" sz="4200" b="1" dirty="0">
                <a:solidFill>
                  <a:schemeClr val="bg1"/>
                </a:solidFill>
                <a:latin typeface="Century Gothic" panose="020B0502020202020204" pitchFamily="34" charset="0"/>
              </a:rPr>
              <a:t>SKILLS</a:t>
            </a:r>
          </a:p>
          <a:p>
            <a:r>
              <a:rPr lang="en-US" sz="2400" dirty="0">
                <a:solidFill>
                  <a:schemeClr val="bg1"/>
                </a:solidFill>
                <a:latin typeface="Century Gothic" panose="020B0502020202020204" pitchFamily="34" charset="0"/>
              </a:rPr>
              <a:t>FOR MANAGERS</a:t>
            </a:r>
            <a:endParaRPr lang="en-US" sz="4000" b="1" dirty="0">
              <a:solidFill>
                <a:schemeClr val="bg1"/>
              </a:solidFill>
              <a:latin typeface="Century Gothic" panose="020B0502020202020204" pitchFamily="34" charset="0"/>
            </a:endParaRPr>
          </a:p>
          <a:p>
            <a:pPr algn="ctr"/>
            <a:endParaRPr lang="en-US" sz="4000" dirty="0"/>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Tree>
    <p:extLst>
      <p:ext uri="{BB962C8B-B14F-4D97-AF65-F5344CB8AC3E}">
        <p14:creationId xmlns:p14="http://schemas.microsoft.com/office/powerpoint/2010/main" val="2382977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How to be an Active Listener</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E6EFB8A3-FC2E-5043-D85E-F96A8B8E21D9}"/>
              </a:ext>
            </a:extLst>
          </p:cNvPr>
          <p:cNvSpPr>
            <a:spLocks noGrp="1"/>
          </p:cNvSpPr>
          <p:nvPr>
            <p:ph idx="1"/>
          </p:nvPr>
        </p:nvSpPr>
        <p:spPr/>
        <p:txBody>
          <a:bodyPr/>
          <a:lstStyle/>
          <a:p>
            <a:r>
              <a:rPr lang="en-US" dirty="0"/>
              <a:t>Put away your phone and other electronic devices.</a:t>
            </a:r>
          </a:p>
          <a:p>
            <a:r>
              <a:rPr lang="en-US" dirty="0"/>
              <a:t>Maintain eye contact as much as possible.</a:t>
            </a:r>
          </a:p>
          <a:p>
            <a:r>
              <a:rPr lang="en-US" dirty="0"/>
              <a:t>Don’t just respond.  Try to understand why the other person feels the way they do.</a:t>
            </a:r>
          </a:p>
          <a:p>
            <a:r>
              <a:rPr lang="en-US" dirty="0"/>
              <a:t>Stay calm, even when things get heated.</a:t>
            </a:r>
          </a:p>
          <a:p>
            <a:r>
              <a:rPr lang="en-US" dirty="0"/>
              <a:t>Repeat back what you’ve heard to ensure it’s accurate.</a:t>
            </a:r>
          </a:p>
          <a:p>
            <a:endParaRPr lang="en-US" dirty="0"/>
          </a:p>
        </p:txBody>
      </p:sp>
    </p:spTree>
    <p:extLst>
      <p:ext uri="{BB962C8B-B14F-4D97-AF65-F5344CB8AC3E}">
        <p14:creationId xmlns:p14="http://schemas.microsoft.com/office/powerpoint/2010/main" val="264122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 and talking to a person&#10;&#10;Description automatically generated">
            <a:extLst>
              <a:ext uri="{FF2B5EF4-FFF2-40B4-BE49-F238E27FC236}">
                <a16:creationId xmlns:a16="http://schemas.microsoft.com/office/drawing/2014/main" id="{6497D8D0-8651-98D6-A7BA-5A67C6A50AE3}"/>
              </a:ext>
            </a:extLst>
          </p:cNvPr>
          <p:cNvPicPr>
            <a:picLocks noChangeAspect="1"/>
          </p:cNvPicPr>
          <p:nvPr/>
        </p:nvPicPr>
        <p:blipFill rotWithShape="1">
          <a:blip r:embed="rId2"/>
          <a:srcRect l="-539" t="7105" r="-1" b="23201"/>
          <a:stretch/>
        </p:blipFill>
        <p:spPr>
          <a:xfrm>
            <a:off x="4072522" y="6055"/>
            <a:ext cx="6595479" cy="6858000"/>
          </a:xfrm>
          <a:prstGeom prst="rect">
            <a:avLst/>
          </a:prstGeom>
        </p:spPr>
      </p:pic>
      <p:sp>
        <p:nvSpPr>
          <p:cNvPr id="8" name="Rectangle 7">
            <a:extLst>
              <a:ext uri="{FF2B5EF4-FFF2-40B4-BE49-F238E27FC236}">
                <a16:creationId xmlns:a16="http://schemas.microsoft.com/office/drawing/2014/main" id="{52DA0CE0-5332-2AB4-D5D3-E471BB8DAD2C}"/>
              </a:ext>
            </a:extLst>
          </p:cNvPr>
          <p:cNvSpPr/>
          <p:nvPr/>
        </p:nvSpPr>
        <p:spPr>
          <a:xfrm>
            <a:off x="2722418" y="6056"/>
            <a:ext cx="7945582" cy="6858001"/>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626F568-8DE4-4C51-7622-D8AF4BCE5139}"/>
              </a:ext>
            </a:extLst>
          </p:cNvPr>
          <p:cNvSpPr txBox="1"/>
          <p:nvPr/>
        </p:nvSpPr>
        <p:spPr>
          <a:xfrm>
            <a:off x="5995295" y="3587750"/>
            <a:ext cx="4642618" cy="1446550"/>
          </a:xfrm>
          <a:prstGeom prst="rect">
            <a:avLst/>
          </a:prstGeom>
          <a:noFill/>
        </p:spPr>
        <p:txBody>
          <a:bodyPr wrap="none" rtlCol="0">
            <a:spAutoFit/>
          </a:bodyPr>
          <a:lstStyle/>
          <a:p>
            <a:r>
              <a:rPr lang="en-US" sz="3200" b="1" dirty="0">
                <a:solidFill>
                  <a:schemeClr val="bg1"/>
                </a:solidFill>
                <a:latin typeface="Century Gothic" panose="020B0502020202020204" pitchFamily="34" charset="0"/>
              </a:rPr>
              <a:t>COMMUNICATION</a:t>
            </a:r>
            <a:br>
              <a:rPr lang="en-US" sz="3200" b="1" dirty="0">
                <a:solidFill>
                  <a:schemeClr val="bg1"/>
                </a:solidFill>
                <a:latin typeface="Century Gothic" panose="020B0502020202020204" pitchFamily="34" charset="0"/>
              </a:rPr>
            </a:br>
            <a:r>
              <a:rPr lang="en-US" sz="3200" b="1" dirty="0">
                <a:solidFill>
                  <a:schemeClr val="bg1"/>
                </a:solidFill>
                <a:latin typeface="Century Gothic" panose="020B0502020202020204" pitchFamily="34" charset="0"/>
              </a:rPr>
              <a:t>SKILLS FOR MANAGERS</a:t>
            </a:r>
          </a:p>
          <a:p>
            <a:r>
              <a:rPr lang="en-US" sz="2400" dirty="0">
                <a:solidFill>
                  <a:schemeClr val="bg1"/>
                </a:solidFill>
                <a:latin typeface="Century Gothic" panose="020B0502020202020204" pitchFamily="34" charset="0"/>
              </a:rPr>
              <a:t>Nicole Morgan, APR</a:t>
            </a:r>
          </a:p>
        </p:txBody>
      </p:sp>
      <p:pic>
        <p:nvPicPr>
          <p:cNvPr id="5" name="Picture 4" descr="Graphical user interface, icon&#10;&#10;Description automatically generated with medium confidence">
            <a:extLst>
              <a:ext uri="{FF2B5EF4-FFF2-40B4-BE49-F238E27FC236}">
                <a16:creationId xmlns:a16="http://schemas.microsoft.com/office/drawing/2014/main" id="{F083A3A7-745B-42DC-6B73-5A387F0C66AE}"/>
              </a:ext>
            </a:extLst>
          </p:cNvPr>
          <p:cNvPicPr>
            <a:picLocks noChangeAspect="1"/>
          </p:cNvPicPr>
          <p:nvPr/>
        </p:nvPicPr>
        <p:blipFill>
          <a:blip r:embed="rId3"/>
          <a:stretch>
            <a:fillRect/>
          </a:stretch>
        </p:blipFill>
        <p:spPr>
          <a:xfrm>
            <a:off x="6096001" y="5034301"/>
            <a:ext cx="2545755" cy="458857"/>
          </a:xfrm>
          <a:prstGeom prst="rect">
            <a:avLst/>
          </a:prstGeom>
        </p:spPr>
      </p:pic>
      <p:pic>
        <p:nvPicPr>
          <p:cNvPr id="4" name="Picture 3" descr="Logo, icon&#10;&#10;Description automatically generated">
            <a:extLst>
              <a:ext uri="{FF2B5EF4-FFF2-40B4-BE49-F238E27FC236}">
                <a16:creationId xmlns:a16="http://schemas.microsoft.com/office/drawing/2014/main" id="{3A5096C2-1CB2-527D-D063-446E827C8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719" y="0"/>
            <a:ext cx="4438666" cy="6858000"/>
          </a:xfrm>
          <a:prstGeom prst="rect">
            <a:avLst/>
          </a:prstGeom>
        </p:spPr>
      </p:pic>
    </p:spTree>
    <p:extLst>
      <p:ext uri="{BB962C8B-B14F-4D97-AF65-F5344CB8AC3E}">
        <p14:creationId xmlns:p14="http://schemas.microsoft.com/office/powerpoint/2010/main" val="2599341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Having Empathy as a Manager</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648696" y="2223995"/>
            <a:ext cx="9019309" cy="1200329"/>
          </a:xfrm>
          <a:prstGeom prst="rect">
            <a:avLst/>
          </a:prstGeom>
          <a:noFill/>
        </p:spPr>
        <p:txBody>
          <a:bodyPr wrap="square" rtlCol="0">
            <a:spAutoFit/>
          </a:bodyPr>
          <a:lstStyle/>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33CE6829-AB30-76BD-AAEF-23CDFE5A29A5}"/>
              </a:ext>
            </a:extLst>
          </p:cNvPr>
          <p:cNvSpPr>
            <a:spLocks noGrp="1"/>
          </p:cNvSpPr>
          <p:nvPr>
            <p:ph idx="1"/>
          </p:nvPr>
        </p:nvSpPr>
        <p:spPr/>
        <p:txBody>
          <a:bodyPr>
            <a:normAutofit/>
          </a:bodyPr>
          <a:lstStyle/>
          <a:p>
            <a:r>
              <a:rPr lang="en-US" dirty="0"/>
              <a:t>Empathy means you do more than just listen to others.  You take time to understand how they feel, why they feel it and what they need in a situation.</a:t>
            </a:r>
          </a:p>
          <a:p>
            <a:endParaRPr lang="en-US" dirty="0"/>
          </a:p>
          <a:p>
            <a:r>
              <a:rPr lang="en-US" dirty="0"/>
              <a:t>The Center for Creative Leadership makes an important distinction between sympathy and empathy.  Sympathy is feeling sorry for someone and having pity on them.  But empathy is about understanding what it’s like to be in someone else’s shoes.</a:t>
            </a:r>
          </a:p>
        </p:txBody>
      </p:sp>
    </p:spTree>
    <p:extLst>
      <p:ext uri="{BB962C8B-B14F-4D97-AF65-F5344CB8AC3E}">
        <p14:creationId xmlns:p14="http://schemas.microsoft.com/office/powerpoint/2010/main" val="328400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Tips for Practicing Empathy</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DA3A6F18-9F5C-110A-28B6-3C71A5AFBB97}"/>
              </a:ext>
            </a:extLst>
          </p:cNvPr>
          <p:cNvSpPr>
            <a:spLocks noGrp="1"/>
          </p:cNvSpPr>
          <p:nvPr>
            <p:ph idx="1"/>
          </p:nvPr>
        </p:nvSpPr>
        <p:spPr/>
        <p:txBody>
          <a:bodyPr/>
          <a:lstStyle/>
          <a:p>
            <a:r>
              <a:rPr lang="en-US" dirty="0"/>
              <a:t>Remember your employees are human.  Outside stressors can impact moods and performance.</a:t>
            </a:r>
          </a:p>
          <a:p>
            <a:r>
              <a:rPr lang="en-US" dirty="0"/>
              <a:t>Practice openness and understanding.</a:t>
            </a:r>
          </a:p>
          <a:p>
            <a:r>
              <a:rPr lang="en-US" dirty="0"/>
              <a:t>Know your company’s resources, such as retirement, healthcare and life skills training, and remind employees how to access them.</a:t>
            </a:r>
          </a:p>
          <a:p>
            <a:endParaRPr lang="en-US" dirty="0"/>
          </a:p>
        </p:txBody>
      </p:sp>
    </p:spTree>
    <p:extLst>
      <p:ext uri="{BB962C8B-B14F-4D97-AF65-F5344CB8AC3E}">
        <p14:creationId xmlns:p14="http://schemas.microsoft.com/office/powerpoint/2010/main" val="1040130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Reading Between the Lines</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91E3EB6D-E27E-1F3B-D18B-E2121E7ECBF5}"/>
              </a:ext>
            </a:extLst>
          </p:cNvPr>
          <p:cNvSpPr>
            <a:spLocks noGrp="1"/>
          </p:cNvSpPr>
          <p:nvPr>
            <p:ph idx="1"/>
          </p:nvPr>
        </p:nvSpPr>
        <p:spPr/>
        <p:txBody>
          <a:bodyPr/>
          <a:lstStyle/>
          <a:p>
            <a:r>
              <a:rPr lang="en-US" dirty="0"/>
              <a:t>Non-Verbal Communication is the act of observing the other person’s body language to better understand their emotions and mood around a situation.</a:t>
            </a:r>
          </a:p>
          <a:p>
            <a:endParaRPr lang="en-US" dirty="0"/>
          </a:p>
        </p:txBody>
      </p:sp>
    </p:spTree>
    <p:extLst>
      <p:ext uri="{BB962C8B-B14F-4D97-AF65-F5344CB8AC3E}">
        <p14:creationId xmlns:p14="http://schemas.microsoft.com/office/powerpoint/2010/main" val="265871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What to Look for in Non-Verbal Communication</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496662" y="2041400"/>
            <a:ext cx="9171339" cy="1569660"/>
          </a:xfrm>
          <a:prstGeom prst="rect">
            <a:avLst/>
          </a:prstGeom>
          <a:noFill/>
        </p:spPr>
        <p:txBody>
          <a:bodyPr wrap="square" rtlCol="0">
            <a:spAutoFit/>
          </a:bodyPr>
          <a:lstStyle/>
          <a:p>
            <a:pPr lvl="2"/>
            <a:endParaRPr lang="en-US" sz="2400" dirty="0">
              <a:latin typeface="Arial" panose="020B0604020202020204" pitchFamily="34" charset="0"/>
              <a:cs typeface="Arial" panose="020B0604020202020204" pitchFamily="34" charset="0"/>
            </a:endParaRPr>
          </a:p>
          <a:p>
            <a:pPr lvl="2"/>
            <a:endParaRPr lang="en-US" sz="2400" dirty="0">
              <a:latin typeface="Arial" panose="020B0604020202020204" pitchFamily="34" charset="0"/>
              <a:cs typeface="Arial" panose="020B0604020202020204" pitchFamily="34" charset="0"/>
            </a:endParaRPr>
          </a:p>
          <a:p>
            <a:pPr lvl="2"/>
            <a:endParaRPr lang="en-US" sz="2400" dirty="0">
              <a:latin typeface="Arial" panose="020B060402020202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	</a:t>
            </a:r>
          </a:p>
        </p:txBody>
      </p:sp>
      <p:sp>
        <p:nvSpPr>
          <p:cNvPr id="6" name="Content Placeholder 5">
            <a:extLst>
              <a:ext uri="{FF2B5EF4-FFF2-40B4-BE49-F238E27FC236}">
                <a16:creationId xmlns:a16="http://schemas.microsoft.com/office/drawing/2014/main" id="{B6564496-1B7F-47F1-0C31-871F2AE19C02}"/>
              </a:ext>
            </a:extLst>
          </p:cNvPr>
          <p:cNvSpPr>
            <a:spLocks noGrp="1"/>
          </p:cNvSpPr>
          <p:nvPr>
            <p:ph idx="1"/>
          </p:nvPr>
        </p:nvSpPr>
        <p:spPr/>
        <p:txBody>
          <a:bodyPr/>
          <a:lstStyle/>
          <a:p>
            <a:pPr marL="342891" indent="-342891"/>
            <a:r>
              <a:rPr lang="en-US" sz="2400" dirty="0">
                <a:latin typeface="+mj-lt"/>
                <a:cs typeface="Arial" panose="020B0604020202020204" pitchFamily="34" charset="0"/>
              </a:rPr>
              <a:t>Signs of frustration</a:t>
            </a:r>
          </a:p>
          <a:p>
            <a:pPr marL="800080" lvl="1" indent="-342891"/>
            <a:r>
              <a:rPr lang="en-US" dirty="0">
                <a:latin typeface="+mj-lt"/>
                <a:cs typeface="Arial" panose="020B0604020202020204" pitchFamily="34" charset="0"/>
              </a:rPr>
              <a:t>Abrupt movements or changes in behavior</a:t>
            </a:r>
          </a:p>
          <a:p>
            <a:pPr marL="800080" lvl="1" indent="-342891"/>
            <a:r>
              <a:rPr lang="en-US" dirty="0">
                <a:latin typeface="+mj-lt"/>
                <a:cs typeface="Arial" panose="020B0604020202020204" pitchFamily="34" charset="0"/>
              </a:rPr>
              <a:t>Getting red in the face</a:t>
            </a:r>
          </a:p>
          <a:p>
            <a:pPr marL="800080" lvl="1" indent="-342891"/>
            <a:r>
              <a:rPr lang="en-US" dirty="0">
                <a:latin typeface="+mj-lt"/>
                <a:cs typeface="Arial" panose="020B0604020202020204" pitchFamily="34" charset="0"/>
              </a:rPr>
              <a:t>Crossing their arms</a:t>
            </a:r>
          </a:p>
          <a:p>
            <a:pPr marL="800080" lvl="1" indent="-342891"/>
            <a:r>
              <a:rPr lang="en-US" dirty="0">
                <a:latin typeface="+mj-lt"/>
                <a:cs typeface="Arial" panose="020B0604020202020204" pitchFamily="34" charset="0"/>
              </a:rPr>
              <a:t>Holding back on their words</a:t>
            </a:r>
          </a:p>
          <a:p>
            <a:pPr marL="342891" indent="-342891"/>
            <a:r>
              <a:rPr lang="en-US" sz="2400" dirty="0">
                <a:latin typeface="+mj-lt"/>
                <a:cs typeface="Arial" panose="020B0604020202020204" pitchFamily="34" charset="0"/>
              </a:rPr>
              <a:t>Signs of emotion</a:t>
            </a:r>
          </a:p>
          <a:p>
            <a:pPr marL="800080" lvl="1" indent="-342891"/>
            <a:r>
              <a:rPr lang="en-US" dirty="0">
                <a:latin typeface="+mj-lt"/>
                <a:cs typeface="Arial" panose="020B0604020202020204" pitchFamily="34" charset="0"/>
              </a:rPr>
              <a:t>	Suddenly becoming disinterested in work</a:t>
            </a:r>
          </a:p>
          <a:p>
            <a:pPr marL="800080" lvl="1" indent="-342891"/>
            <a:r>
              <a:rPr lang="en-US" dirty="0">
                <a:latin typeface="+mj-lt"/>
                <a:cs typeface="Arial" panose="020B0604020202020204" pitchFamily="34" charset="0"/>
              </a:rPr>
              <a:t>Teary eyes</a:t>
            </a:r>
          </a:p>
          <a:p>
            <a:pPr marL="800080" lvl="1" indent="-342891"/>
            <a:r>
              <a:rPr lang="en-US" dirty="0">
                <a:latin typeface="+mj-lt"/>
                <a:cs typeface="Arial" panose="020B0604020202020204" pitchFamily="34" charset="0"/>
              </a:rPr>
              <a:t>Avoiding coworkers</a:t>
            </a:r>
          </a:p>
          <a:p>
            <a:pPr marL="800080" lvl="1" indent="-342891"/>
            <a:r>
              <a:rPr lang="en-US" dirty="0">
                <a:latin typeface="+mj-lt"/>
                <a:cs typeface="Arial" panose="020B0604020202020204" pitchFamily="34" charset="0"/>
              </a:rPr>
              <a:t>Hunched shoulders or an overall appearance of being deflated</a:t>
            </a:r>
          </a:p>
        </p:txBody>
      </p:sp>
    </p:spTree>
    <p:extLst>
      <p:ext uri="{BB962C8B-B14F-4D97-AF65-F5344CB8AC3E}">
        <p14:creationId xmlns:p14="http://schemas.microsoft.com/office/powerpoint/2010/main" val="350089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How to Handle Concerns</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A6A8BA62-B6EC-DAFE-B5A1-F03A5CFDCB3B}"/>
              </a:ext>
            </a:extLst>
          </p:cNvPr>
          <p:cNvSpPr>
            <a:spLocks noGrp="1"/>
          </p:cNvSpPr>
          <p:nvPr>
            <p:ph idx="1"/>
          </p:nvPr>
        </p:nvSpPr>
        <p:spPr/>
        <p:txBody>
          <a:bodyPr>
            <a:normAutofit/>
          </a:bodyPr>
          <a:lstStyle/>
          <a:p>
            <a:r>
              <a:rPr lang="en-US" dirty="0"/>
              <a:t>Pay attention for drastic changes in mood.</a:t>
            </a:r>
          </a:p>
          <a:p>
            <a:r>
              <a:rPr lang="en-US" dirty="0"/>
              <a:t>Allow the employee to disclose the issue rather than accusing them.</a:t>
            </a:r>
          </a:p>
          <a:p>
            <a:r>
              <a:rPr lang="en-US" dirty="0"/>
              <a:t>Have a one-on-one conversation</a:t>
            </a:r>
          </a:p>
          <a:p>
            <a:r>
              <a:rPr lang="en-US" dirty="0"/>
              <a:t>”I just wanted to check in and see how you’re doing.  Is everything ok?”		</a:t>
            </a:r>
          </a:p>
          <a:p>
            <a:r>
              <a:rPr lang="en-US" dirty="0"/>
              <a:t>Know that employees may not feel comfortable talking to you if trust hasn’t been built.  It may take a few tries.</a:t>
            </a:r>
          </a:p>
        </p:txBody>
      </p:sp>
    </p:spTree>
    <p:extLst>
      <p:ext uri="{BB962C8B-B14F-4D97-AF65-F5344CB8AC3E}">
        <p14:creationId xmlns:p14="http://schemas.microsoft.com/office/powerpoint/2010/main" val="3534084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The Importance of Mentorship</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01E9631A-298E-2E38-8620-827B492298AB}"/>
              </a:ext>
            </a:extLst>
          </p:cNvPr>
          <p:cNvSpPr>
            <a:spLocks noGrp="1"/>
          </p:cNvSpPr>
          <p:nvPr>
            <p:ph idx="1"/>
          </p:nvPr>
        </p:nvSpPr>
        <p:spPr/>
        <p:txBody>
          <a:bodyPr/>
          <a:lstStyle/>
          <a:p>
            <a:r>
              <a:rPr lang="en-US" dirty="0"/>
              <a:t>Employees are more likely to stay in a job if they feel like they’re being invested in and that there’s opportunity for them to move up in the organization.</a:t>
            </a:r>
          </a:p>
          <a:p>
            <a:r>
              <a:rPr lang="en-US" dirty="0"/>
              <a:t>When you are a mentor, you are coaching them in their growth.</a:t>
            </a:r>
          </a:p>
          <a:p>
            <a:endParaRPr lang="en-US" dirty="0"/>
          </a:p>
        </p:txBody>
      </p:sp>
    </p:spTree>
    <p:extLst>
      <p:ext uri="{BB962C8B-B14F-4D97-AF65-F5344CB8AC3E}">
        <p14:creationId xmlns:p14="http://schemas.microsoft.com/office/powerpoint/2010/main" val="3647881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Examples of Mentorship</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11F362B7-DF0A-5F21-7CCB-528F6AAA8332}"/>
              </a:ext>
            </a:extLst>
          </p:cNvPr>
          <p:cNvSpPr>
            <a:spLocks noGrp="1"/>
          </p:cNvSpPr>
          <p:nvPr>
            <p:ph idx="1"/>
          </p:nvPr>
        </p:nvSpPr>
        <p:spPr/>
        <p:txBody>
          <a:bodyPr>
            <a:normAutofit/>
          </a:bodyPr>
          <a:lstStyle/>
          <a:p>
            <a:r>
              <a:rPr lang="en-US" dirty="0"/>
              <a:t>Helping an employee walk through how they could handle a conflict differently next time.</a:t>
            </a:r>
          </a:p>
          <a:p>
            <a:r>
              <a:rPr lang="en-US" dirty="0"/>
              <a:t>Brainstorming how another employee might have felt in a negative situation or where they may have been coming from.</a:t>
            </a:r>
          </a:p>
          <a:p>
            <a:r>
              <a:rPr lang="en-US" dirty="0"/>
              <a:t>Helping an employee come up with a plan for how they can better manage their emotions so they don’t get so frustrated.</a:t>
            </a:r>
          </a:p>
          <a:p>
            <a:r>
              <a:rPr lang="en-US" dirty="0"/>
              <a:t>Giving an employee ideas for how they can problem-solve a difficult situation.</a:t>
            </a:r>
          </a:p>
          <a:p>
            <a:endParaRPr lang="en-US" dirty="0"/>
          </a:p>
        </p:txBody>
      </p:sp>
    </p:spTree>
    <p:extLst>
      <p:ext uri="{BB962C8B-B14F-4D97-AF65-F5344CB8AC3E}">
        <p14:creationId xmlns:p14="http://schemas.microsoft.com/office/powerpoint/2010/main" val="2777151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4B97F-DC15-67FB-A470-3ECBEFB2472D}"/>
              </a:ext>
            </a:extLst>
          </p:cNvPr>
          <p:cNvPicPr>
            <a:picLocks noChangeAspect="1"/>
          </p:cNvPicPr>
          <p:nvPr/>
        </p:nvPicPr>
        <p:blipFill rotWithShape="1">
          <a:blip r:embed="rId2"/>
          <a:srcRect l="27137" t="21098" r="22573" b="2562"/>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1" y="1"/>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406288-F6BC-4C86-209F-125E7CD7393B}"/>
              </a:ext>
            </a:extLst>
          </p:cNvPr>
          <p:cNvSpPr txBox="1"/>
          <p:nvPr/>
        </p:nvSpPr>
        <p:spPr>
          <a:xfrm>
            <a:off x="5701575" y="3804449"/>
            <a:ext cx="4895892" cy="1708160"/>
          </a:xfrm>
          <a:prstGeom prst="rect">
            <a:avLst/>
          </a:prstGeom>
          <a:noFill/>
        </p:spPr>
        <p:txBody>
          <a:bodyPr wrap="none" rtlCol="0">
            <a:spAutoFit/>
          </a:bodyPr>
          <a:lstStyle/>
          <a:p>
            <a:r>
              <a:rPr lang="en-US" sz="3500" b="1" dirty="0">
                <a:solidFill>
                  <a:schemeClr val="bg1"/>
                </a:solidFill>
                <a:latin typeface="Century Gothic" panose="020B0502020202020204" pitchFamily="34" charset="0"/>
              </a:rPr>
              <a:t>THE IMPACT OF</a:t>
            </a:r>
            <a:br>
              <a:rPr lang="en-US" sz="3500" b="1" dirty="0">
                <a:solidFill>
                  <a:schemeClr val="bg1"/>
                </a:solidFill>
                <a:latin typeface="Century Gothic" panose="020B0502020202020204" pitchFamily="34" charset="0"/>
              </a:rPr>
            </a:br>
            <a:r>
              <a:rPr lang="en-US" sz="3500" b="1" dirty="0">
                <a:solidFill>
                  <a:schemeClr val="bg1"/>
                </a:solidFill>
                <a:latin typeface="Century Gothic" panose="020B0502020202020204" pitchFamily="34" charset="0"/>
              </a:rPr>
              <a:t>COMMUNICATION</a:t>
            </a:r>
          </a:p>
          <a:p>
            <a:r>
              <a:rPr lang="en-US" sz="3500" b="1" dirty="0">
                <a:solidFill>
                  <a:schemeClr val="bg1"/>
                </a:solidFill>
                <a:latin typeface="Century Gothic" panose="020B0502020202020204" pitchFamily="34" charset="0"/>
              </a:rPr>
              <a:t>SKILLS ON LEADERSHIP</a:t>
            </a:r>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Tree>
    <p:extLst>
      <p:ext uri="{BB962C8B-B14F-4D97-AF65-F5344CB8AC3E}">
        <p14:creationId xmlns:p14="http://schemas.microsoft.com/office/powerpoint/2010/main" val="3839236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Communication Impacts Leadership</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183755E1-4635-1043-593D-04CE46F2AC18}"/>
              </a:ext>
            </a:extLst>
          </p:cNvPr>
          <p:cNvSpPr>
            <a:spLocks noGrp="1"/>
          </p:cNvSpPr>
          <p:nvPr>
            <p:ph idx="1"/>
          </p:nvPr>
        </p:nvSpPr>
        <p:spPr/>
        <p:txBody>
          <a:bodyPr>
            <a:normAutofit/>
          </a:bodyPr>
          <a:lstStyle/>
          <a:p>
            <a:pPr marL="342891" indent="-342891"/>
            <a:r>
              <a:rPr lang="en-US" sz="2400" dirty="0">
                <a:latin typeface="+mj-lt"/>
                <a:cs typeface="Arial" panose="020B0604020202020204" pitchFamily="34" charset="0"/>
              </a:rPr>
              <a:t>The way you communicate impacts how others see you as a leader.</a:t>
            </a:r>
          </a:p>
          <a:p>
            <a:pPr marL="342891" indent="-342891"/>
            <a:r>
              <a:rPr lang="en-US" sz="2400" dirty="0">
                <a:latin typeface="+mj-lt"/>
                <a:cs typeface="Arial" panose="020B0604020202020204" pitchFamily="34" charset="0"/>
              </a:rPr>
              <a:t>Bad forms of communication in leadership:		</a:t>
            </a:r>
          </a:p>
          <a:p>
            <a:pPr marL="800080" lvl="1" indent="-342891"/>
            <a:r>
              <a:rPr lang="en-US" dirty="0">
                <a:latin typeface="+mj-lt"/>
                <a:cs typeface="Arial" panose="020B0604020202020204" pitchFamily="34" charset="0"/>
              </a:rPr>
              <a:t>Speaking harshly</a:t>
            </a:r>
          </a:p>
          <a:p>
            <a:pPr marL="800080" lvl="1" indent="-342891"/>
            <a:r>
              <a:rPr lang="en-US" dirty="0">
                <a:latin typeface="+mj-lt"/>
                <a:cs typeface="Arial" panose="020B0604020202020204" pitchFamily="34" charset="0"/>
              </a:rPr>
              <a:t>Talking down to employees</a:t>
            </a:r>
          </a:p>
          <a:p>
            <a:pPr marL="800080" lvl="1" indent="-342891"/>
            <a:r>
              <a:rPr lang="en-US" dirty="0">
                <a:latin typeface="+mj-lt"/>
                <a:cs typeface="Arial" panose="020B0604020202020204" pitchFamily="34" charset="0"/>
              </a:rPr>
              <a:t>Coming across as blunt or is disinterested in your employees</a:t>
            </a:r>
          </a:p>
          <a:p>
            <a:pPr marL="342891" indent="-342891"/>
            <a:r>
              <a:rPr lang="en-US" sz="2400" dirty="0">
                <a:latin typeface="+mj-lt"/>
                <a:cs typeface="Arial" panose="020B0604020202020204" pitchFamily="34" charset="0"/>
              </a:rPr>
              <a:t>A leader who focuses on strong communication skills will guide, inspire and motivate their employees.</a:t>
            </a:r>
          </a:p>
          <a:p>
            <a:pPr marL="342891" indent="-342891"/>
            <a:r>
              <a:rPr lang="en-US" sz="2400" dirty="0">
                <a:latin typeface="+mj-lt"/>
                <a:cs typeface="Arial" panose="020B0604020202020204" pitchFamily="34" charset="0"/>
              </a:rPr>
              <a:t>It all comes down to </a:t>
            </a:r>
            <a:r>
              <a:rPr lang="en-US" sz="2400" b="1" dirty="0">
                <a:latin typeface="+mj-lt"/>
                <a:cs typeface="Arial" panose="020B0604020202020204" pitchFamily="34" charset="0"/>
              </a:rPr>
              <a:t>building trust.</a:t>
            </a:r>
            <a:endParaRPr lang="en-US" sz="2400" dirty="0">
              <a:latin typeface="+mj-lt"/>
              <a:cs typeface="Arial" panose="020B0604020202020204" pitchFamily="34" charset="0"/>
            </a:endParaRPr>
          </a:p>
        </p:txBody>
      </p:sp>
    </p:spTree>
    <p:extLst>
      <p:ext uri="{BB962C8B-B14F-4D97-AF65-F5344CB8AC3E}">
        <p14:creationId xmlns:p14="http://schemas.microsoft.com/office/powerpoint/2010/main" val="3125294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The Importance of Credibility</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3" name="Title 2">
            <a:extLst>
              <a:ext uri="{FF2B5EF4-FFF2-40B4-BE49-F238E27FC236}">
                <a16:creationId xmlns:a16="http://schemas.microsoft.com/office/drawing/2014/main" id="{25B69A3C-B5FE-4FC7-3C0C-5332B3C4ECA0}"/>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F1474614-E8D3-35FA-830F-71654E0E0CF5}"/>
              </a:ext>
            </a:extLst>
          </p:cNvPr>
          <p:cNvSpPr>
            <a:spLocks noGrp="1"/>
          </p:cNvSpPr>
          <p:nvPr>
            <p:ph idx="1"/>
          </p:nvPr>
        </p:nvSpPr>
        <p:spPr/>
        <p:txBody>
          <a:bodyPr/>
          <a:lstStyle/>
          <a:p>
            <a:r>
              <a:rPr lang="en-US" dirty="0"/>
              <a:t>When a leader is credible, it means that they have accurate information and have earned their authority.</a:t>
            </a:r>
          </a:p>
          <a:p>
            <a:pPr lvl="1"/>
            <a:r>
              <a:rPr lang="en-US" dirty="0"/>
              <a:t>Don’t share information you’re unsure of.</a:t>
            </a:r>
          </a:p>
          <a:p>
            <a:pPr lvl="1"/>
            <a:r>
              <a:rPr lang="en-US" dirty="0"/>
              <a:t>Don’t talk about things in which you aren’t the authority.</a:t>
            </a:r>
          </a:p>
          <a:p>
            <a:pPr lvl="1"/>
            <a:r>
              <a:rPr lang="en-US" dirty="0"/>
              <a:t>Don’t gossip and spread rumors.</a:t>
            </a:r>
          </a:p>
          <a:p>
            <a:pPr lvl="1"/>
            <a:r>
              <a:rPr lang="en-US" dirty="0"/>
              <a:t>Communicate openly and honestly.</a:t>
            </a:r>
          </a:p>
        </p:txBody>
      </p:sp>
    </p:spTree>
    <p:extLst>
      <p:ext uri="{BB962C8B-B14F-4D97-AF65-F5344CB8AC3E}">
        <p14:creationId xmlns:p14="http://schemas.microsoft.com/office/powerpoint/2010/main" val="354296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0E070B-50E5-4998-BE89-5709CD412BAE}"/>
              </a:ext>
            </a:extLst>
          </p:cNvPr>
          <p:cNvSpPr txBox="1"/>
          <p:nvPr/>
        </p:nvSpPr>
        <p:spPr>
          <a:xfrm>
            <a:off x="2347401" y="3220211"/>
            <a:ext cx="7520357" cy="1405578"/>
          </a:xfrm>
          <a:prstGeom prst="rect">
            <a:avLst/>
          </a:prstGeom>
          <a:noFill/>
        </p:spPr>
        <p:txBody>
          <a:bodyPr wrap="square" rtlCol="0">
            <a:spAutoFit/>
          </a:bodyPr>
          <a:lstStyle/>
          <a:p>
            <a:pPr algn="ctr"/>
            <a:r>
              <a:rPr lang="en-US" sz="1600" b="1" dirty="0">
                <a:solidFill>
                  <a:srgbClr val="535355"/>
                </a:solidFill>
                <a:latin typeface="Century Gothic" panose="020B0502020202020204" pitchFamily="34" charset="0"/>
              </a:rPr>
              <a:t>RESOLUTE IS AN INTEGRATED AGENCY DELIVERING</a:t>
            </a:r>
          </a:p>
          <a:p>
            <a:pPr algn="ctr"/>
            <a:r>
              <a:rPr lang="en-US" sz="1600" b="1" dirty="0">
                <a:solidFill>
                  <a:srgbClr val="535355"/>
                </a:solidFill>
                <a:latin typeface="Century Gothic" panose="020B0502020202020204" pitchFamily="34" charset="0"/>
              </a:rPr>
              <a:t>BOLD AND PURPOSEFUL BRANDING AND MARKETING STRATEGIES. </a:t>
            </a:r>
          </a:p>
          <a:p>
            <a:pPr algn="ctr"/>
            <a:endParaRPr lang="en-US" sz="1400" b="1" dirty="0">
              <a:solidFill>
                <a:srgbClr val="535355"/>
              </a:solidFill>
              <a:latin typeface="Century Gothic" panose="020B0502020202020204" pitchFamily="34" charset="0"/>
            </a:endParaRPr>
          </a:p>
          <a:p>
            <a:pPr algn="ctr">
              <a:lnSpc>
                <a:spcPct val="150000"/>
              </a:lnSpc>
            </a:pPr>
            <a:r>
              <a:rPr lang="en-US" sz="1400" dirty="0">
                <a:solidFill>
                  <a:srgbClr val="636363"/>
                </a:solidFill>
                <a:latin typeface="Century Gothic" panose="020B0502020202020204" pitchFamily="34" charset="0"/>
              </a:rPr>
              <a:t>We invest in our clients, create brand partnerships and develop targeted strategies.</a:t>
            </a:r>
          </a:p>
          <a:p>
            <a:pPr algn="ctr">
              <a:lnSpc>
                <a:spcPct val="150000"/>
              </a:lnSpc>
            </a:pPr>
            <a:r>
              <a:rPr lang="en-US" sz="1400" dirty="0">
                <a:solidFill>
                  <a:srgbClr val="636363"/>
                </a:solidFill>
                <a:latin typeface="Century Gothic" panose="020B0502020202020204" pitchFamily="34" charset="0"/>
              </a:rPr>
              <a:t>Your Challenges. Your Goals. Together, we can be Resolute in achieving success.</a:t>
            </a:r>
          </a:p>
        </p:txBody>
      </p:sp>
      <p:pic>
        <p:nvPicPr>
          <p:cNvPr id="19" name="Picture 18">
            <a:extLst>
              <a:ext uri="{FF2B5EF4-FFF2-40B4-BE49-F238E27FC236}">
                <a16:creationId xmlns:a16="http://schemas.microsoft.com/office/drawing/2014/main" id="{B42813E9-A7AB-48AC-83CC-B9DB30E22A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0"/>
            <a:ext cx="9144000" cy="2367168"/>
          </a:xfrm>
          <a:prstGeom prst="rect">
            <a:avLst/>
          </a:prstGeom>
        </p:spPr>
      </p:pic>
      <p:grpSp>
        <p:nvGrpSpPr>
          <p:cNvPr id="3" name="Group 2">
            <a:extLst>
              <a:ext uri="{FF2B5EF4-FFF2-40B4-BE49-F238E27FC236}">
                <a16:creationId xmlns:a16="http://schemas.microsoft.com/office/drawing/2014/main" id="{4E47FBAF-44D9-F027-DD4F-9C58D557CA4F}"/>
              </a:ext>
            </a:extLst>
          </p:cNvPr>
          <p:cNvGrpSpPr>
            <a:grpSpLocks noChangeAspect="1"/>
          </p:cNvGrpSpPr>
          <p:nvPr/>
        </p:nvGrpSpPr>
        <p:grpSpPr>
          <a:xfrm>
            <a:off x="7607081" y="5243287"/>
            <a:ext cx="1076685" cy="1076686"/>
            <a:chOff x="3756283" y="4096450"/>
            <a:chExt cx="1631433" cy="1631433"/>
          </a:xfrm>
        </p:grpSpPr>
        <p:pic>
          <p:nvPicPr>
            <p:cNvPr id="28" name="Picture 27" descr="A picture containing text, device, meter, gauge&#10;&#10;Description automatically generated">
              <a:extLst>
                <a:ext uri="{FF2B5EF4-FFF2-40B4-BE49-F238E27FC236}">
                  <a16:creationId xmlns:a16="http://schemas.microsoft.com/office/drawing/2014/main" id="{D0D65FA7-576B-409D-AEF8-8D4DC08AB5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6283" y="4096450"/>
              <a:ext cx="1631433" cy="1631433"/>
            </a:xfrm>
            <a:prstGeom prst="rect">
              <a:avLst/>
            </a:prstGeom>
          </p:spPr>
        </p:pic>
        <p:sp>
          <p:nvSpPr>
            <p:cNvPr id="2" name="TextBox 1">
              <a:extLst>
                <a:ext uri="{FF2B5EF4-FFF2-40B4-BE49-F238E27FC236}">
                  <a16:creationId xmlns:a16="http://schemas.microsoft.com/office/drawing/2014/main" id="{469A65F6-B1A4-20DF-428A-8CF0ED06AE54}"/>
                </a:ext>
              </a:extLst>
            </p:cNvPr>
            <p:cNvSpPr txBox="1">
              <a:spLocks noChangeAspect="1"/>
            </p:cNvSpPr>
            <p:nvPr/>
          </p:nvSpPr>
          <p:spPr>
            <a:xfrm>
              <a:off x="4345583" y="5341366"/>
              <a:ext cx="468293" cy="314983"/>
            </a:xfrm>
            <a:prstGeom prst="rect">
              <a:avLst/>
            </a:prstGeom>
            <a:solidFill>
              <a:schemeClr val="bg1"/>
            </a:solidFill>
          </p:spPr>
          <p:txBody>
            <a:bodyPr wrap="square" lIns="45720" rIns="45720" rtlCol="0">
              <a:spAutoFit/>
            </a:bodyPr>
            <a:lstStyle/>
            <a:p>
              <a:r>
                <a:rPr lang="en-US" sz="751" dirty="0">
                  <a:solidFill>
                    <a:schemeClr val="accent5">
                      <a:lumMod val="75000"/>
                    </a:schemeClr>
                  </a:solidFill>
                  <a:latin typeface="Arial" panose="020B0604020202020204" pitchFamily="34" charset="0"/>
                  <a:cs typeface="Arial" panose="020B0604020202020204" pitchFamily="34" charset="0"/>
                </a:rPr>
                <a:t>2023</a:t>
              </a:r>
            </a:p>
          </p:txBody>
        </p:sp>
      </p:grpSp>
      <p:pic>
        <p:nvPicPr>
          <p:cNvPr id="4" name="Picture 4" descr="Related image">
            <a:extLst>
              <a:ext uri="{FF2B5EF4-FFF2-40B4-BE49-F238E27FC236}">
                <a16:creationId xmlns:a16="http://schemas.microsoft.com/office/drawing/2014/main" id="{37129A3D-3ABE-04A6-DB9E-50BF6934D8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8746" y="5447199"/>
            <a:ext cx="1076685" cy="6101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wosb logo">
            <a:extLst>
              <a:ext uri="{FF2B5EF4-FFF2-40B4-BE49-F238E27FC236}">
                <a16:creationId xmlns:a16="http://schemas.microsoft.com/office/drawing/2014/main" id="{61632F9C-F589-69BC-B971-40834BF143D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57418" y="5212053"/>
            <a:ext cx="1323253" cy="1093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apr logo">
            <a:extLst>
              <a:ext uri="{FF2B5EF4-FFF2-40B4-BE49-F238E27FC236}">
                <a16:creationId xmlns:a16="http://schemas.microsoft.com/office/drawing/2014/main" id="{2399F2D9-0F48-3C56-8BEC-DD2562C54A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34654" y="5414035"/>
            <a:ext cx="943313" cy="6737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dbe certified logo">
            <a:extLst>
              <a:ext uri="{FF2B5EF4-FFF2-40B4-BE49-F238E27FC236}">
                <a16:creationId xmlns:a16="http://schemas.microsoft.com/office/drawing/2014/main" id="{0AA673A1-58DE-4BC2-F04F-D1C8BF604D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31089" y="5312242"/>
            <a:ext cx="1147803" cy="863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ogle Partner Logo Vector (.EPS) Free Download">
            <a:extLst>
              <a:ext uri="{FF2B5EF4-FFF2-40B4-BE49-F238E27FC236}">
                <a16:creationId xmlns:a16="http://schemas.microsoft.com/office/drawing/2014/main" id="{4A9564C5-A72B-61AD-EEF4-09E9798A20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414" y="5447202"/>
            <a:ext cx="1362925" cy="6087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F1BB79-804C-1F96-85B3-885EA52AE456}"/>
              </a:ext>
            </a:extLst>
          </p:cNvPr>
          <p:cNvSpPr txBox="1"/>
          <p:nvPr/>
        </p:nvSpPr>
        <p:spPr>
          <a:xfrm>
            <a:off x="2685895" y="4823718"/>
            <a:ext cx="6769424" cy="373885"/>
          </a:xfrm>
          <a:prstGeom prst="rect">
            <a:avLst/>
          </a:prstGeom>
          <a:noFill/>
        </p:spPr>
        <p:txBody>
          <a:bodyPr wrap="square" rtlCol="0">
            <a:spAutoFit/>
          </a:bodyPr>
          <a:lstStyle/>
          <a:p>
            <a:pPr algn="ctr">
              <a:lnSpc>
                <a:spcPct val="150000"/>
              </a:lnSpc>
            </a:pPr>
            <a:r>
              <a:rPr lang="en-US" sz="1400" b="1" dirty="0">
                <a:solidFill>
                  <a:srgbClr val="636363"/>
                </a:solidFill>
                <a:latin typeface="Century Gothic" panose="020B0502020202020204" pitchFamily="34" charset="0"/>
              </a:rPr>
              <a:t>CERTIFICATIONS</a:t>
            </a:r>
          </a:p>
        </p:txBody>
      </p:sp>
      <p:cxnSp>
        <p:nvCxnSpPr>
          <p:cNvPr id="11" name="Straight Connector 10">
            <a:extLst>
              <a:ext uri="{FF2B5EF4-FFF2-40B4-BE49-F238E27FC236}">
                <a16:creationId xmlns:a16="http://schemas.microsoft.com/office/drawing/2014/main" id="{0C5BE5D0-BE28-77FE-89AF-B6D4A3B2C784}"/>
              </a:ext>
            </a:extLst>
          </p:cNvPr>
          <p:cNvCxnSpPr>
            <a:cxnSpLocks/>
          </p:cNvCxnSpPr>
          <p:nvPr/>
        </p:nvCxnSpPr>
        <p:spPr>
          <a:xfrm flipH="1">
            <a:off x="2830196" y="5039055"/>
            <a:ext cx="2438400" cy="0"/>
          </a:xfrm>
          <a:prstGeom prst="line">
            <a:avLst/>
          </a:prstGeom>
          <a:ln w="19050">
            <a:solidFill>
              <a:srgbClr val="B3B8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F945BEF-CE02-DF05-DD20-8B5FBF3FCBD2}"/>
              </a:ext>
            </a:extLst>
          </p:cNvPr>
          <p:cNvCxnSpPr>
            <a:cxnSpLocks/>
          </p:cNvCxnSpPr>
          <p:nvPr/>
        </p:nvCxnSpPr>
        <p:spPr>
          <a:xfrm flipH="1">
            <a:off x="6846409" y="5039055"/>
            <a:ext cx="2438400" cy="0"/>
          </a:xfrm>
          <a:prstGeom prst="line">
            <a:avLst/>
          </a:prstGeom>
          <a:ln w="19050">
            <a:solidFill>
              <a:srgbClr val="B3B8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01B338-45B3-7F35-41B4-7A062BA16E2A}"/>
              </a:ext>
            </a:extLst>
          </p:cNvPr>
          <p:cNvSpPr txBox="1"/>
          <p:nvPr/>
        </p:nvSpPr>
        <p:spPr>
          <a:xfrm>
            <a:off x="4161014" y="2552292"/>
            <a:ext cx="3869970" cy="646331"/>
          </a:xfrm>
          <a:prstGeom prst="rect">
            <a:avLst/>
          </a:prstGeom>
          <a:noFill/>
        </p:spPr>
        <p:txBody>
          <a:bodyPr wrap="none" rtlCol="0">
            <a:spAutoFit/>
          </a:bodyPr>
          <a:lstStyle/>
          <a:p>
            <a:pPr algn="ctr"/>
            <a:r>
              <a:rPr lang="en-US" sz="3600" b="1" dirty="0">
                <a:solidFill>
                  <a:srgbClr val="B5BE00"/>
                </a:solidFill>
                <a:latin typeface="Century Gothic" panose="020B0502020202020204" pitchFamily="34" charset="0"/>
              </a:rPr>
              <a:t>ABOUT RESOLUTE</a:t>
            </a:r>
          </a:p>
        </p:txBody>
      </p:sp>
      <p:pic>
        <p:nvPicPr>
          <p:cNvPr id="15" name="Picture 14" descr="Logo&#10;&#10;Description automatically generated">
            <a:extLst>
              <a:ext uri="{FF2B5EF4-FFF2-40B4-BE49-F238E27FC236}">
                <a16:creationId xmlns:a16="http://schemas.microsoft.com/office/drawing/2014/main" id="{35D46FC8-16AB-215F-5FFD-C34E2E3234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4341" y="405955"/>
            <a:ext cx="2725655" cy="1230835"/>
          </a:xfrm>
          <a:prstGeom prst="rect">
            <a:avLst/>
          </a:prstGeom>
        </p:spPr>
      </p:pic>
    </p:spTree>
    <p:extLst>
      <p:ext uri="{BB962C8B-B14F-4D97-AF65-F5344CB8AC3E}">
        <p14:creationId xmlns:p14="http://schemas.microsoft.com/office/powerpoint/2010/main" val="288290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Strong Communication for the Team</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87907E81-4FB3-6D4C-81FF-B32B13B6D104}"/>
              </a:ext>
            </a:extLst>
          </p:cNvPr>
          <p:cNvSpPr>
            <a:spLocks noGrp="1"/>
          </p:cNvSpPr>
          <p:nvPr>
            <p:ph idx="1"/>
          </p:nvPr>
        </p:nvSpPr>
        <p:spPr/>
        <p:txBody>
          <a:bodyPr>
            <a:normAutofit/>
          </a:bodyPr>
          <a:lstStyle/>
          <a:p>
            <a:r>
              <a:rPr lang="en-US" dirty="0"/>
              <a:t>Strong leaders know how to make people feel heard and can help people find common ground in a conflict.</a:t>
            </a:r>
          </a:p>
          <a:p>
            <a:r>
              <a:rPr lang="en-US" dirty="0"/>
              <a:t>Strong leaders help avoid misunderstandings and are always looking for potential communications issues within their team before they become a larger problem.</a:t>
            </a:r>
          </a:p>
          <a:p>
            <a:r>
              <a:rPr lang="en-US" dirty="0"/>
              <a:t>By setting the example of what a strong communicator looks like, you are teaching your team an important lesson.  You’re essentially saying “this is how we communicate within our team, and anything outside of that will not be permitted.</a:t>
            </a:r>
          </a:p>
        </p:txBody>
      </p:sp>
    </p:spTree>
    <p:extLst>
      <p:ext uri="{BB962C8B-B14F-4D97-AF65-F5344CB8AC3E}">
        <p14:creationId xmlns:p14="http://schemas.microsoft.com/office/powerpoint/2010/main" val="1177252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Adapting Communication Styles</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515294" y="2041403"/>
            <a:ext cx="9180049" cy="1569660"/>
          </a:xfrm>
          <a:prstGeom prst="rect">
            <a:avLst/>
          </a:prstGeom>
          <a:noFill/>
        </p:spPr>
        <p:txBody>
          <a:bodyPr wrap="square" rtlCol="0">
            <a:spAutoFit/>
          </a:bodyPr>
          <a:lstStyle/>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B29A7D1-6818-35E0-BA0B-2D3C2CA62EFD}"/>
              </a:ext>
            </a:extLst>
          </p:cNvPr>
          <p:cNvSpPr>
            <a:spLocks noGrp="1"/>
          </p:cNvSpPr>
          <p:nvPr>
            <p:ph idx="1"/>
          </p:nvPr>
        </p:nvSpPr>
        <p:spPr/>
        <p:txBody>
          <a:bodyPr>
            <a:normAutofit/>
          </a:bodyPr>
          <a:lstStyle/>
          <a:p>
            <a:r>
              <a:rPr lang="en-US" dirty="0"/>
              <a:t>Different employees, generations and backgrounds require different communication styles.</a:t>
            </a:r>
          </a:p>
          <a:p>
            <a:r>
              <a:rPr lang="en-US" dirty="0"/>
              <a:t>Pay attention to what engages each employee and adapt accordingly.</a:t>
            </a:r>
          </a:p>
          <a:p>
            <a:r>
              <a:rPr lang="en-US" dirty="0"/>
              <a:t>Changing up how you communicate builds a more effective team that feels engaged.</a:t>
            </a:r>
          </a:p>
          <a:p>
            <a:r>
              <a:rPr lang="en-US" dirty="0"/>
              <a:t>Leaders who focus on this style of communication tend to have higher levels of employee engagement, satisfaction, and overall team performance.  When everyone is rowing in the same direction, it’s much easier to encourage your employees and keep morale high.</a:t>
            </a:r>
          </a:p>
        </p:txBody>
      </p:sp>
    </p:spTree>
    <p:extLst>
      <p:ext uri="{BB962C8B-B14F-4D97-AF65-F5344CB8AC3E}">
        <p14:creationId xmlns:p14="http://schemas.microsoft.com/office/powerpoint/2010/main" val="3969296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Communication Styles of Effective Managers</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659C8D36-7364-521A-ADE3-E99B1DEB5E97}"/>
              </a:ext>
            </a:extLst>
          </p:cNvPr>
          <p:cNvSpPr>
            <a:spLocks noGrp="1"/>
          </p:cNvSpPr>
          <p:nvPr>
            <p:ph idx="1"/>
          </p:nvPr>
        </p:nvSpPr>
        <p:spPr/>
        <p:txBody>
          <a:bodyPr>
            <a:normAutofit fontScale="85000" lnSpcReduction="20000"/>
          </a:bodyPr>
          <a:lstStyle/>
          <a:p>
            <a:pPr marL="0" lvl="1" indent="0">
              <a:buNone/>
            </a:pPr>
            <a:r>
              <a:rPr lang="en-US" b="1" dirty="0">
                <a:latin typeface="+mj-lt"/>
                <a:cs typeface="Arial" panose="020B0604020202020204" pitchFamily="34" charset="0"/>
              </a:rPr>
              <a:t>The Listener</a:t>
            </a:r>
          </a:p>
          <a:p>
            <a:pPr marL="800080" lvl="1" indent="-342891"/>
            <a:r>
              <a:rPr lang="en-US" dirty="0">
                <a:latin typeface="+mj-lt"/>
                <a:cs typeface="Arial" panose="020B0604020202020204" pitchFamily="34" charset="0"/>
              </a:rPr>
              <a:t>Gives employees the space to provide feedback.</a:t>
            </a:r>
          </a:p>
          <a:p>
            <a:pPr marL="800080" lvl="1" indent="-342891"/>
            <a:r>
              <a:rPr lang="en-US" dirty="0">
                <a:latin typeface="+mj-lt"/>
                <a:cs typeface="Arial" panose="020B0604020202020204" pitchFamily="34" charset="0"/>
              </a:rPr>
              <a:t>Ensures there isn’t any confusion and gives you a chance to clear up any misunderstandings before the team jumps into action.</a:t>
            </a:r>
          </a:p>
          <a:p>
            <a:pPr marL="457189" lvl="1" indent="0">
              <a:buNone/>
            </a:pPr>
            <a:endParaRPr lang="en-US" b="1" dirty="0">
              <a:latin typeface="+mj-lt"/>
              <a:cs typeface="Arial" panose="020B0604020202020204" pitchFamily="34" charset="0"/>
            </a:endParaRPr>
          </a:p>
          <a:p>
            <a:pPr marL="0" lvl="1" indent="0">
              <a:buNone/>
            </a:pPr>
            <a:r>
              <a:rPr lang="en-US" b="1" dirty="0">
                <a:latin typeface="+mj-lt"/>
                <a:cs typeface="Arial" panose="020B0604020202020204" pitchFamily="34" charset="0"/>
              </a:rPr>
              <a:t>The Director</a:t>
            </a:r>
          </a:p>
          <a:p>
            <a:pPr marL="800080" lvl="1" indent="-342891"/>
            <a:r>
              <a:rPr lang="en-US" dirty="0">
                <a:latin typeface="+mj-lt"/>
                <a:cs typeface="Arial" panose="020B0604020202020204" pitchFamily="34" charset="0"/>
              </a:rPr>
              <a:t>Is clear in what needs to be done and providing all the necessary information.</a:t>
            </a:r>
          </a:p>
          <a:p>
            <a:pPr marL="457189" lvl="1" indent="0">
              <a:buNone/>
            </a:pPr>
            <a:endParaRPr lang="en-US" b="1" dirty="0">
              <a:latin typeface="+mj-lt"/>
              <a:cs typeface="Arial" panose="020B0604020202020204" pitchFamily="34" charset="0"/>
            </a:endParaRPr>
          </a:p>
          <a:p>
            <a:pPr marL="0" lvl="1" indent="0">
              <a:buNone/>
            </a:pPr>
            <a:r>
              <a:rPr lang="en-US" b="1" dirty="0">
                <a:latin typeface="+mj-lt"/>
                <a:cs typeface="Arial" panose="020B0604020202020204" pitchFamily="34" charset="0"/>
              </a:rPr>
              <a:t>The Collaborator</a:t>
            </a:r>
          </a:p>
          <a:p>
            <a:pPr marL="800080" lvl="1" indent="-342891"/>
            <a:r>
              <a:rPr lang="en-US" dirty="0">
                <a:latin typeface="+mj-lt"/>
                <a:cs typeface="Arial" panose="020B0604020202020204" pitchFamily="34" charset="0"/>
              </a:rPr>
              <a:t>Sees the strengths that each person is bringing and motivates them to work together to get the job done.</a:t>
            </a:r>
          </a:p>
          <a:p>
            <a:pPr marL="457189" lvl="1" indent="0">
              <a:buNone/>
            </a:pPr>
            <a:endParaRPr lang="en-US" b="1" dirty="0">
              <a:latin typeface="+mj-lt"/>
              <a:cs typeface="Arial" panose="020B0604020202020204" pitchFamily="34" charset="0"/>
            </a:endParaRPr>
          </a:p>
          <a:p>
            <a:pPr marL="0" lvl="1" indent="0">
              <a:buNone/>
            </a:pPr>
            <a:r>
              <a:rPr lang="en-US" b="1" dirty="0">
                <a:latin typeface="+mj-lt"/>
                <a:cs typeface="Arial" panose="020B0604020202020204" pitchFamily="34" charset="0"/>
              </a:rPr>
              <a:t>The Inspirer</a:t>
            </a:r>
          </a:p>
          <a:p>
            <a:pPr marL="800080" lvl="1" indent="-342891"/>
            <a:r>
              <a:rPr lang="en-US" dirty="0">
                <a:latin typeface="+mj-lt"/>
                <a:cs typeface="Arial" panose="020B0604020202020204" pitchFamily="34" charset="0"/>
              </a:rPr>
              <a:t>Creates a positive work environment and help their teams see the big picture.				</a:t>
            </a:r>
          </a:p>
          <a:p>
            <a:pPr marL="342891" indent="-342891"/>
            <a:endParaRPr lang="en-US" sz="2400" dirty="0">
              <a:latin typeface="+mj-lt"/>
              <a:cs typeface="Arial" panose="020B0604020202020204" pitchFamily="34" charset="0"/>
            </a:endParaRPr>
          </a:p>
          <a:p>
            <a:endParaRPr lang="en-US" sz="2400" dirty="0">
              <a:latin typeface="+mj-lt"/>
              <a:cs typeface="Arial" panose="020B0604020202020204" pitchFamily="34" charset="0"/>
            </a:endParaRPr>
          </a:p>
          <a:p>
            <a:pPr marL="342891" indent="-342891"/>
            <a:endParaRPr lang="en-US" sz="2400" dirty="0">
              <a:latin typeface="+mj-lt"/>
              <a:cs typeface="Arial" panose="020B0604020202020204" pitchFamily="34" charset="0"/>
            </a:endParaRPr>
          </a:p>
          <a:p>
            <a:pPr marL="342891" indent="-342891"/>
            <a:endParaRPr lang="en-US" sz="2400" dirty="0">
              <a:latin typeface="+mj-lt"/>
              <a:cs typeface="Arial" panose="020B0604020202020204" pitchFamily="34" charset="0"/>
            </a:endParaRPr>
          </a:p>
          <a:p>
            <a:endParaRPr lang="en-US" dirty="0">
              <a:latin typeface="+mj-lt"/>
            </a:endParaRPr>
          </a:p>
        </p:txBody>
      </p:sp>
    </p:spTree>
    <p:extLst>
      <p:ext uri="{BB962C8B-B14F-4D97-AF65-F5344CB8AC3E}">
        <p14:creationId xmlns:p14="http://schemas.microsoft.com/office/powerpoint/2010/main" val="1983430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4B97F-DC15-67FB-A470-3ECBEFB2472D}"/>
              </a:ext>
            </a:extLst>
          </p:cNvPr>
          <p:cNvPicPr>
            <a:picLocks noChangeAspect="1"/>
          </p:cNvPicPr>
          <p:nvPr/>
        </p:nvPicPr>
        <p:blipFill rotWithShape="1">
          <a:blip r:embed="rId2"/>
          <a:srcRect l="-214" t="1907" r="45482" b="15004"/>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1" y="1"/>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
        <p:nvSpPr>
          <p:cNvPr id="3" name="TextBox 2">
            <a:extLst>
              <a:ext uri="{FF2B5EF4-FFF2-40B4-BE49-F238E27FC236}">
                <a16:creationId xmlns:a16="http://schemas.microsoft.com/office/drawing/2014/main" id="{7AE7E0CC-6114-E423-FDED-F2D5A9B0505E}"/>
              </a:ext>
            </a:extLst>
          </p:cNvPr>
          <p:cNvSpPr txBox="1"/>
          <p:nvPr/>
        </p:nvSpPr>
        <p:spPr>
          <a:xfrm>
            <a:off x="5702384" y="3687269"/>
            <a:ext cx="4499950" cy="1723549"/>
          </a:xfrm>
          <a:prstGeom prst="rect">
            <a:avLst/>
          </a:prstGeom>
          <a:noFill/>
        </p:spPr>
        <p:txBody>
          <a:bodyPr wrap="none" rtlCol="0">
            <a:spAutoFit/>
          </a:bodyPr>
          <a:lstStyle/>
          <a:p>
            <a:r>
              <a:rPr lang="en-US" sz="4200" b="1" dirty="0">
                <a:solidFill>
                  <a:schemeClr val="bg1"/>
                </a:solidFill>
                <a:latin typeface="Century Gothic" panose="020B0502020202020204" pitchFamily="34" charset="0"/>
              </a:rPr>
              <a:t>BUILDING TRUST</a:t>
            </a:r>
          </a:p>
          <a:p>
            <a:r>
              <a:rPr lang="en-US" sz="2400" dirty="0">
                <a:solidFill>
                  <a:schemeClr val="bg1"/>
                </a:solidFill>
                <a:latin typeface="Century Gothic" panose="020B0502020202020204" pitchFamily="34" charset="0"/>
              </a:rPr>
              <a:t>THROUGH COMMUNICATION</a:t>
            </a:r>
            <a:endParaRPr lang="en-US" sz="4000" b="1" dirty="0">
              <a:solidFill>
                <a:schemeClr val="bg1"/>
              </a:solidFill>
              <a:latin typeface="Century Gothic" panose="020B0502020202020204" pitchFamily="34" charset="0"/>
            </a:endParaRPr>
          </a:p>
          <a:p>
            <a:pPr algn="ctr"/>
            <a:endParaRPr lang="en-US" sz="4000" dirty="0"/>
          </a:p>
        </p:txBody>
      </p:sp>
    </p:spTree>
    <p:extLst>
      <p:ext uri="{BB962C8B-B14F-4D97-AF65-F5344CB8AC3E}">
        <p14:creationId xmlns:p14="http://schemas.microsoft.com/office/powerpoint/2010/main" val="1554027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The Role of Trust in Leadership</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505978" y="1911041"/>
            <a:ext cx="9180049" cy="1938992"/>
          </a:xfrm>
          <a:prstGeom prst="rect">
            <a:avLst/>
          </a:prstGeom>
          <a:noFill/>
        </p:spPr>
        <p:txBody>
          <a:bodyPr wrap="square" rtlCol="0">
            <a:spAutoFit/>
          </a:bodyPr>
          <a:lstStyle/>
          <a:p>
            <a:pPr lvl="1"/>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1C58FE4-9D8A-096E-FDD0-3A6B64BA7DA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13F85C82-A325-1E27-621B-FDFBCEE2D1E7}"/>
              </a:ext>
            </a:extLst>
          </p:cNvPr>
          <p:cNvSpPr>
            <a:spLocks noGrp="1"/>
          </p:cNvSpPr>
          <p:nvPr>
            <p:ph idx="1"/>
          </p:nvPr>
        </p:nvSpPr>
        <p:spPr/>
        <p:txBody>
          <a:bodyPr/>
          <a:lstStyle/>
          <a:p>
            <a:pPr marL="342891" indent="-342891"/>
            <a:r>
              <a:rPr lang="en-US" sz="2400" dirty="0">
                <a:latin typeface="+mj-lt"/>
                <a:cs typeface="Arial" panose="020B0604020202020204" pitchFamily="34" charset="0"/>
              </a:rPr>
              <a:t>As leaders, we have a responsibility to our teams.</a:t>
            </a:r>
          </a:p>
          <a:p>
            <a:pPr marL="342891" indent="-342891"/>
            <a:r>
              <a:rPr lang="en-US" sz="2400" dirty="0">
                <a:latin typeface="+mj-lt"/>
                <a:cs typeface="Arial" panose="020B0604020202020204" pitchFamily="34" charset="0"/>
              </a:rPr>
              <a:t>Leaders who lack trust may see the following within their teams.</a:t>
            </a:r>
          </a:p>
          <a:p>
            <a:pPr marL="800080" lvl="1" indent="-342891"/>
            <a:r>
              <a:rPr lang="en-US" dirty="0">
                <a:latin typeface="+mj-lt"/>
                <a:cs typeface="Arial" panose="020B0604020202020204" pitchFamily="34" charset="0"/>
              </a:rPr>
              <a:t>Fear</a:t>
            </a:r>
          </a:p>
          <a:p>
            <a:pPr marL="800080" lvl="1" indent="-342891"/>
            <a:r>
              <a:rPr lang="en-US" dirty="0">
                <a:latin typeface="+mj-lt"/>
                <a:cs typeface="Arial" panose="020B0604020202020204" pitchFamily="34" charset="0"/>
              </a:rPr>
              <a:t>Frustration</a:t>
            </a:r>
          </a:p>
          <a:p>
            <a:pPr marL="800080" lvl="1" indent="-342891"/>
            <a:r>
              <a:rPr lang="en-US" dirty="0">
                <a:latin typeface="+mj-lt"/>
                <a:cs typeface="Arial" panose="020B0604020202020204" pitchFamily="34" charset="0"/>
              </a:rPr>
              <a:t>Lack of confidence in the organization</a:t>
            </a:r>
          </a:p>
          <a:p>
            <a:pPr marL="800080" lvl="1" indent="-342891"/>
            <a:r>
              <a:rPr lang="en-US" dirty="0">
                <a:latin typeface="+mj-lt"/>
                <a:cs typeface="Arial" panose="020B0604020202020204" pitchFamily="34" charset="0"/>
              </a:rPr>
              <a:t>Rumors spreading among employees</a:t>
            </a:r>
          </a:p>
          <a:p>
            <a:pPr marL="800080" lvl="1" indent="-342891"/>
            <a:r>
              <a:rPr lang="en-US" dirty="0">
                <a:latin typeface="+mj-lt"/>
                <a:cs typeface="Arial" panose="020B0604020202020204" pitchFamily="34" charset="0"/>
              </a:rPr>
              <a:t>Frequent turnover</a:t>
            </a:r>
          </a:p>
          <a:p>
            <a:endParaRPr lang="en-US" dirty="0"/>
          </a:p>
        </p:txBody>
      </p:sp>
    </p:spTree>
    <p:extLst>
      <p:ext uri="{BB962C8B-B14F-4D97-AF65-F5344CB8AC3E}">
        <p14:creationId xmlns:p14="http://schemas.microsoft.com/office/powerpoint/2010/main" val="2006846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Signs That You Have Employees’ Trust</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505978" y="1911038"/>
            <a:ext cx="9180049" cy="1569660"/>
          </a:xfrm>
          <a:prstGeom prst="rect">
            <a:avLst/>
          </a:prstGeom>
          <a:noFill/>
        </p:spPr>
        <p:txBody>
          <a:bodyPr wrap="square" rtlCol="0">
            <a:spAutoFit/>
          </a:bodyPr>
          <a:lstStyle/>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9079C60A-E929-FDCD-D322-8DFCBD5B41F3}"/>
              </a:ext>
            </a:extLst>
          </p:cNvPr>
          <p:cNvSpPr>
            <a:spLocks noGrp="1"/>
          </p:cNvSpPr>
          <p:nvPr>
            <p:ph idx="1"/>
          </p:nvPr>
        </p:nvSpPr>
        <p:spPr/>
        <p:txBody>
          <a:bodyPr/>
          <a:lstStyle/>
          <a:p>
            <a:r>
              <a:rPr lang="en-US" dirty="0"/>
              <a:t>They have a clear picture of where the organization is going and what their career path looks like.</a:t>
            </a:r>
          </a:p>
          <a:p>
            <a:r>
              <a:rPr lang="en-US" dirty="0"/>
              <a:t>They are motivated to get work done.</a:t>
            </a:r>
          </a:p>
          <a:p>
            <a:r>
              <a:rPr lang="en-US" dirty="0"/>
              <a:t>Your production is increasing.</a:t>
            </a:r>
          </a:p>
          <a:p>
            <a:r>
              <a:rPr lang="en-US" dirty="0"/>
              <a:t>Everyone is communicating well, even when you’re having difficult conversations.</a:t>
            </a:r>
          </a:p>
          <a:p>
            <a:r>
              <a:rPr lang="en-US" dirty="0"/>
              <a:t>Employees are staying- and growing- with the company.</a:t>
            </a:r>
          </a:p>
        </p:txBody>
      </p:sp>
    </p:spTree>
    <p:extLst>
      <p:ext uri="{BB962C8B-B14F-4D97-AF65-F5344CB8AC3E}">
        <p14:creationId xmlns:p14="http://schemas.microsoft.com/office/powerpoint/2010/main" val="405795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Keeping Trust Takes Work</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4" name="TextBox 3">
            <a:extLst>
              <a:ext uri="{FF2B5EF4-FFF2-40B4-BE49-F238E27FC236}">
                <a16:creationId xmlns:a16="http://schemas.microsoft.com/office/drawing/2014/main" id="{60A46950-A8D6-5BFD-C31A-2DB432458B2A}"/>
              </a:ext>
            </a:extLst>
          </p:cNvPr>
          <p:cNvSpPr txBox="1"/>
          <p:nvPr/>
        </p:nvSpPr>
        <p:spPr>
          <a:xfrm>
            <a:off x="1505978" y="1911037"/>
            <a:ext cx="9180049" cy="1938992"/>
          </a:xfrm>
          <a:prstGeom prst="rect">
            <a:avLst/>
          </a:prstGeom>
          <a:noFill/>
        </p:spPr>
        <p:txBody>
          <a:bodyPr wrap="square" rtlCol="0">
            <a:spAutoFit/>
          </a:bodyPr>
          <a:lstStyle/>
          <a:p>
            <a:pPr marL="800080" lvl="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891" indent="-342891">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90846B9-238C-81ED-094B-C5018D4A762D}"/>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2BE35CE1-116E-2BD2-68C1-E18282E24536}"/>
              </a:ext>
            </a:extLst>
          </p:cNvPr>
          <p:cNvSpPr>
            <a:spLocks noGrp="1"/>
          </p:cNvSpPr>
          <p:nvPr>
            <p:ph idx="1"/>
          </p:nvPr>
        </p:nvSpPr>
        <p:spPr/>
        <p:txBody>
          <a:bodyPr/>
          <a:lstStyle/>
          <a:p>
            <a:r>
              <a:rPr lang="en-US" dirty="0"/>
              <a:t>Trust takes time to build, and it can quickly be broken.</a:t>
            </a:r>
          </a:p>
          <a:p>
            <a:r>
              <a:rPr lang="en-US" dirty="0"/>
              <a:t>It requires both the manager and the employee to work on keeping trust.</a:t>
            </a:r>
          </a:p>
          <a:p>
            <a:r>
              <a:rPr lang="en-US" dirty="0"/>
              <a:t>As the leader, it’s your responsibility to make sure this stays a priority.</a:t>
            </a:r>
          </a:p>
        </p:txBody>
      </p:sp>
    </p:spTree>
    <p:extLst>
      <p:ext uri="{BB962C8B-B14F-4D97-AF65-F5344CB8AC3E}">
        <p14:creationId xmlns:p14="http://schemas.microsoft.com/office/powerpoint/2010/main" val="3031861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Ways to Build and Keep Trust</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AC4222CF-745E-EF3A-E458-175F0474C4C3}"/>
              </a:ext>
            </a:extLst>
          </p:cNvPr>
          <p:cNvSpPr>
            <a:spLocks noGrp="1"/>
          </p:cNvSpPr>
          <p:nvPr>
            <p:ph idx="1"/>
          </p:nvPr>
        </p:nvSpPr>
        <p:spPr/>
        <p:txBody>
          <a:bodyPr>
            <a:normAutofit/>
          </a:bodyPr>
          <a:lstStyle/>
          <a:p>
            <a:pPr marL="342891" indent="-342891"/>
            <a:r>
              <a:rPr lang="en-US" sz="2400" dirty="0">
                <a:latin typeface="+mj-lt"/>
                <a:cs typeface="Arial" panose="020B0604020202020204" pitchFamily="34" charset="0"/>
              </a:rPr>
              <a:t>Keep the lines of communication open.</a:t>
            </a:r>
          </a:p>
          <a:p>
            <a:pPr marL="800080" lvl="1" indent="-342891"/>
            <a:r>
              <a:rPr lang="en-US" dirty="0">
                <a:latin typeface="+mj-lt"/>
                <a:cs typeface="Arial" panose="020B0604020202020204" pitchFamily="34" charset="0"/>
              </a:rPr>
              <a:t>Hold regularly scheduled team meetings</a:t>
            </a:r>
          </a:p>
          <a:p>
            <a:pPr marL="800080" lvl="1" indent="-342891"/>
            <a:r>
              <a:rPr lang="en-US" dirty="0">
                <a:latin typeface="+mj-lt"/>
                <a:cs typeface="Arial" panose="020B0604020202020204" pitchFamily="34" charset="0"/>
              </a:rPr>
              <a:t>Find one-on-one time with employees</a:t>
            </a:r>
          </a:p>
          <a:p>
            <a:pPr marL="342891" indent="-342891"/>
            <a:r>
              <a:rPr lang="en-US" sz="2400" dirty="0">
                <a:latin typeface="+mj-lt"/>
                <a:cs typeface="Arial" panose="020B0604020202020204" pitchFamily="34" charset="0"/>
              </a:rPr>
              <a:t>Be consistent</a:t>
            </a:r>
          </a:p>
          <a:p>
            <a:pPr marL="800080" lvl="1" indent="-342891"/>
            <a:r>
              <a:rPr lang="en-US" dirty="0">
                <a:latin typeface="+mj-lt"/>
                <a:cs typeface="Arial" panose="020B0604020202020204" pitchFamily="34" charset="0"/>
              </a:rPr>
              <a:t>Stay calm and keep your own emotions in check so employees know they can count on you</a:t>
            </a:r>
          </a:p>
          <a:p>
            <a:pPr marL="342891" indent="-342891"/>
            <a:r>
              <a:rPr lang="en-US" sz="2400" dirty="0">
                <a:latin typeface="+mj-lt"/>
                <a:cs typeface="Arial" panose="020B0604020202020204" pitchFamily="34" charset="0"/>
              </a:rPr>
              <a:t>Look for teaching opportunities</a:t>
            </a:r>
          </a:p>
          <a:p>
            <a:pPr marL="800080" lvl="1" indent="-342891"/>
            <a:r>
              <a:rPr lang="en-US" dirty="0">
                <a:latin typeface="+mj-lt"/>
                <a:cs typeface="Arial" panose="020B0604020202020204" pitchFamily="34" charset="0"/>
              </a:rPr>
              <a:t>Tell employees it’s OK to ask questions or to admit if they need help</a:t>
            </a:r>
          </a:p>
          <a:p>
            <a:pPr marL="800080" lvl="1" indent="-342891"/>
            <a:r>
              <a:rPr lang="en-US" dirty="0">
                <a:latin typeface="+mj-lt"/>
                <a:cs typeface="Arial" panose="020B0604020202020204" pitchFamily="34" charset="0"/>
              </a:rPr>
              <a:t>Show employees that you have their growth in mind</a:t>
            </a:r>
          </a:p>
        </p:txBody>
      </p:sp>
    </p:spTree>
    <p:extLst>
      <p:ext uri="{BB962C8B-B14F-4D97-AF65-F5344CB8AC3E}">
        <p14:creationId xmlns:p14="http://schemas.microsoft.com/office/powerpoint/2010/main" val="2613855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Ways to Build and Keep Trust</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D4E768AC-BD35-46E1-90B5-3F17C15CEA9E}"/>
              </a:ext>
            </a:extLst>
          </p:cNvPr>
          <p:cNvSpPr>
            <a:spLocks noGrp="1"/>
          </p:cNvSpPr>
          <p:nvPr>
            <p:ph idx="1"/>
          </p:nvPr>
        </p:nvSpPr>
        <p:spPr/>
        <p:txBody>
          <a:bodyPr/>
          <a:lstStyle/>
          <a:p>
            <a:pPr marL="342891" indent="-342891"/>
            <a:r>
              <a:rPr lang="en-US" sz="2400" dirty="0">
                <a:latin typeface="+mj-lt"/>
                <a:cs typeface="Arial" panose="020B0604020202020204" pitchFamily="34" charset="0"/>
              </a:rPr>
              <a:t>Don’t lie</a:t>
            </a:r>
          </a:p>
          <a:p>
            <a:pPr marL="800080" lvl="1" indent="-342891"/>
            <a:r>
              <a:rPr lang="en-US" dirty="0">
                <a:latin typeface="+mj-lt"/>
                <a:cs typeface="Arial" panose="020B0604020202020204" pitchFamily="34" charset="0"/>
              </a:rPr>
              <a:t>Know what you can and can’t say legally</a:t>
            </a:r>
          </a:p>
          <a:p>
            <a:pPr marL="800080" lvl="1" indent="-342891"/>
            <a:r>
              <a:rPr lang="en-US" dirty="0">
                <a:latin typeface="+mj-lt"/>
                <a:cs typeface="Arial" panose="020B0604020202020204" pitchFamily="34" charset="0"/>
              </a:rPr>
              <a:t>Only speak when you have the right information</a:t>
            </a:r>
          </a:p>
          <a:p>
            <a:pPr marL="342891" indent="-342891"/>
            <a:r>
              <a:rPr lang="en-US" sz="2400" dirty="0">
                <a:latin typeface="+mj-lt"/>
                <a:cs typeface="Arial" panose="020B0604020202020204" pitchFamily="34" charset="0"/>
              </a:rPr>
              <a:t>Be vulnerable</a:t>
            </a:r>
          </a:p>
          <a:p>
            <a:pPr marL="800080" lvl="1" indent="-342891"/>
            <a:r>
              <a:rPr lang="en-US" dirty="0">
                <a:latin typeface="+mj-lt"/>
                <a:cs typeface="Arial" panose="020B0604020202020204" pitchFamily="34" charset="0"/>
              </a:rPr>
              <a:t>Show your employees that you are human</a:t>
            </a:r>
          </a:p>
          <a:p>
            <a:pPr marL="342891" indent="-342891"/>
            <a:r>
              <a:rPr lang="en-US" sz="2400" dirty="0">
                <a:latin typeface="+mj-lt"/>
                <a:cs typeface="Arial" panose="020B0604020202020204" pitchFamily="34" charset="0"/>
              </a:rPr>
              <a:t>Give compliments	</a:t>
            </a:r>
          </a:p>
          <a:p>
            <a:pPr marL="800080" lvl="1" indent="-342891"/>
            <a:r>
              <a:rPr lang="en-US" dirty="0">
                <a:latin typeface="+mj-lt"/>
                <a:cs typeface="Arial" panose="020B0604020202020204" pitchFamily="34" charset="0"/>
              </a:rPr>
              <a:t>It shows employees you’re paying attention to their work and that it matters</a:t>
            </a:r>
            <a:endParaRPr lang="en-US" dirty="0">
              <a:latin typeface="+mj-lt"/>
            </a:endParaRPr>
          </a:p>
        </p:txBody>
      </p:sp>
    </p:spTree>
    <p:extLst>
      <p:ext uri="{BB962C8B-B14F-4D97-AF65-F5344CB8AC3E}">
        <p14:creationId xmlns:p14="http://schemas.microsoft.com/office/powerpoint/2010/main" val="405120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51716"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Things That Can Impact Trust</a:t>
            </a:r>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E852A4AA-BFC2-63DF-2EFE-487938C56291}"/>
              </a:ext>
            </a:extLst>
          </p:cNvPr>
          <p:cNvSpPr>
            <a:spLocks noGrp="1"/>
          </p:cNvSpPr>
          <p:nvPr>
            <p:ph idx="1"/>
          </p:nvPr>
        </p:nvSpPr>
        <p:spPr/>
        <p:txBody>
          <a:bodyPr>
            <a:normAutofit/>
          </a:bodyPr>
          <a:lstStyle/>
          <a:p>
            <a:pPr marL="342891" indent="-342891"/>
            <a:r>
              <a:rPr lang="en-US" dirty="0">
                <a:latin typeface="+mj-lt"/>
                <a:cs typeface="Arial" panose="020B0604020202020204" pitchFamily="34" charset="0"/>
              </a:rPr>
              <a:t>A big change in the company, such as new leadership, a new process or new equipment</a:t>
            </a:r>
          </a:p>
          <a:p>
            <a:pPr marL="342891" indent="-342891"/>
            <a:r>
              <a:rPr lang="en-US" dirty="0">
                <a:latin typeface="+mj-lt"/>
                <a:cs typeface="Arial" panose="020B0604020202020204" pitchFamily="34" charset="0"/>
              </a:rPr>
              <a:t>A new hire</a:t>
            </a:r>
          </a:p>
          <a:p>
            <a:pPr marL="342891" indent="-342891"/>
            <a:r>
              <a:rPr lang="en-US" dirty="0">
                <a:latin typeface="+mj-lt"/>
                <a:cs typeface="Arial" panose="020B0604020202020204" pitchFamily="34" charset="0"/>
              </a:rPr>
              <a:t>An employee leaving</a:t>
            </a:r>
          </a:p>
          <a:p>
            <a:pPr marL="342891" indent="-342891"/>
            <a:r>
              <a:rPr lang="en-US" dirty="0">
                <a:latin typeface="+mj-lt"/>
                <a:cs typeface="Arial" panose="020B0604020202020204" pitchFamily="34" charset="0"/>
              </a:rPr>
              <a:t>A person issue affecting a team member’s mood</a:t>
            </a:r>
          </a:p>
          <a:p>
            <a:pPr marL="342891" indent="-342891"/>
            <a:endParaRPr lang="en-US" dirty="0">
              <a:latin typeface="+mj-lt"/>
              <a:cs typeface="Arial" panose="020B0604020202020204" pitchFamily="34" charset="0"/>
            </a:endParaRPr>
          </a:p>
          <a:p>
            <a:r>
              <a:rPr lang="en-US" dirty="0">
                <a:latin typeface="+mj-lt"/>
                <a:cs typeface="Arial" panose="020B0604020202020204" pitchFamily="34" charset="0"/>
              </a:rPr>
              <a:t>Lack of trust affects team performance, motivation and work quality.</a:t>
            </a:r>
          </a:p>
          <a:p>
            <a:endParaRPr lang="en-US" dirty="0"/>
          </a:p>
        </p:txBody>
      </p:sp>
    </p:spTree>
    <p:extLst>
      <p:ext uri="{BB962C8B-B14F-4D97-AF65-F5344CB8AC3E}">
        <p14:creationId xmlns:p14="http://schemas.microsoft.com/office/powerpoint/2010/main" val="763736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latin typeface="Century Gothic" panose="020B0502020202020204" pitchFamily="34" charset="0"/>
              </a:rPr>
              <a:t>What You’ll Learn</a:t>
            </a:r>
          </a:p>
        </p:txBody>
      </p:sp>
      <p:sp>
        <p:nvSpPr>
          <p:cNvPr id="11" name="Content Placeholder 10">
            <a:extLst>
              <a:ext uri="{FF2B5EF4-FFF2-40B4-BE49-F238E27FC236}">
                <a16:creationId xmlns:a16="http://schemas.microsoft.com/office/drawing/2014/main" id="{6B2670C3-259D-179C-6DD3-0375BC1BDACB}"/>
              </a:ext>
            </a:extLst>
          </p:cNvPr>
          <p:cNvSpPr>
            <a:spLocks noGrp="1"/>
          </p:cNvSpPr>
          <p:nvPr>
            <p:ph idx="1"/>
          </p:nvPr>
        </p:nvSpPr>
        <p:spPr/>
        <p:txBody>
          <a:bodyPr/>
          <a:lstStyle/>
          <a:p>
            <a:pPr marL="342891" indent="-342891"/>
            <a:r>
              <a:rPr lang="en-US" dirty="0">
                <a:latin typeface="Century Gothic" panose="020B0502020202020204" pitchFamily="34" charset="0"/>
                <a:cs typeface="Arial" panose="020B0604020202020204" pitchFamily="34" charset="0"/>
              </a:rPr>
              <a:t>Why communication as a manager and a leader is important</a:t>
            </a:r>
          </a:p>
          <a:p>
            <a:pPr marL="342891" indent="-342891"/>
            <a:r>
              <a:rPr lang="en-US" dirty="0">
                <a:latin typeface="Century Gothic" panose="020B0502020202020204" pitchFamily="34" charset="0"/>
                <a:cs typeface="Arial" panose="020B0604020202020204" pitchFamily="34" charset="0"/>
              </a:rPr>
              <a:t>How communication impacts your team</a:t>
            </a:r>
          </a:p>
          <a:p>
            <a:pPr marL="342891" indent="-342891"/>
            <a:r>
              <a:rPr lang="en-US" dirty="0">
                <a:latin typeface="Century Gothic" panose="020B0502020202020204" pitchFamily="34" charset="0"/>
                <a:cs typeface="Arial" panose="020B0604020202020204" pitchFamily="34" charset="0"/>
              </a:rPr>
              <a:t>Forms of bad communication and what not to do</a:t>
            </a:r>
          </a:p>
          <a:p>
            <a:pPr marL="342891" indent="-342891"/>
            <a:r>
              <a:rPr lang="en-US" dirty="0">
                <a:latin typeface="Century Gothic" panose="020B0502020202020204" pitchFamily="34" charset="0"/>
                <a:cs typeface="Arial" panose="020B0604020202020204" pitchFamily="34" charset="0"/>
              </a:rPr>
              <a:t>Understanding the communication styles of your team</a:t>
            </a:r>
          </a:p>
          <a:p>
            <a:pPr marL="342891" indent="-342891"/>
            <a:r>
              <a:rPr lang="en-US" dirty="0">
                <a:latin typeface="Century Gothic" panose="020B0502020202020204" pitchFamily="34" charset="0"/>
                <a:cs typeface="Arial" panose="020B0604020202020204" pitchFamily="34" charset="0"/>
              </a:rPr>
              <a:t>How to build trust through clear communication</a:t>
            </a:r>
          </a:p>
          <a:p>
            <a:endParaRPr lang="en-US" dirty="0">
              <a:latin typeface="Century Gothic" panose="020B0502020202020204" pitchFamily="34" charset="0"/>
            </a:endParaRPr>
          </a:p>
        </p:txBody>
      </p:sp>
    </p:spTree>
    <p:extLst>
      <p:ext uri="{BB962C8B-B14F-4D97-AF65-F5344CB8AC3E}">
        <p14:creationId xmlns:p14="http://schemas.microsoft.com/office/powerpoint/2010/main" val="2027250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F4B97F-DC15-67FB-A470-3ECBEFB2472D}"/>
              </a:ext>
            </a:extLst>
          </p:cNvPr>
          <p:cNvPicPr>
            <a:picLocks noChangeAspect="1"/>
          </p:cNvPicPr>
          <p:nvPr/>
        </p:nvPicPr>
        <p:blipFill>
          <a:blip r:embed="rId2"/>
          <a:srcRect l="17064" r="17064"/>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1" y="-6939"/>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
        <p:nvSpPr>
          <p:cNvPr id="3" name="TextBox 2">
            <a:extLst>
              <a:ext uri="{FF2B5EF4-FFF2-40B4-BE49-F238E27FC236}">
                <a16:creationId xmlns:a16="http://schemas.microsoft.com/office/drawing/2014/main" id="{7AE7E0CC-6114-E423-FDED-F2D5A9B0505E}"/>
              </a:ext>
            </a:extLst>
          </p:cNvPr>
          <p:cNvSpPr txBox="1"/>
          <p:nvPr/>
        </p:nvSpPr>
        <p:spPr>
          <a:xfrm>
            <a:off x="5702385" y="3687269"/>
            <a:ext cx="4112023" cy="2092881"/>
          </a:xfrm>
          <a:prstGeom prst="rect">
            <a:avLst/>
          </a:prstGeom>
          <a:noFill/>
        </p:spPr>
        <p:txBody>
          <a:bodyPr wrap="none" rtlCol="0">
            <a:spAutoFit/>
          </a:bodyPr>
          <a:lstStyle/>
          <a:p>
            <a:r>
              <a:rPr lang="en-US" sz="4200" b="1" dirty="0">
                <a:solidFill>
                  <a:schemeClr val="bg1"/>
                </a:solidFill>
                <a:latin typeface="Century Gothic" panose="020B0502020202020204" pitchFamily="34" charset="0"/>
              </a:rPr>
              <a:t>THANK YOU!</a:t>
            </a:r>
          </a:p>
          <a:p>
            <a:r>
              <a:rPr lang="en-US" sz="2400" b="1" dirty="0">
                <a:solidFill>
                  <a:schemeClr val="bg1"/>
                </a:solidFill>
                <a:latin typeface="Century Gothic" panose="020B0502020202020204" pitchFamily="34" charset="0"/>
              </a:rPr>
              <a:t>NICOLE@RESOLUTEPR.COM</a:t>
            </a:r>
          </a:p>
          <a:p>
            <a:r>
              <a:rPr lang="en-US" sz="2400" b="1" dirty="0">
                <a:solidFill>
                  <a:schemeClr val="bg1"/>
                </a:solidFill>
                <a:latin typeface="Century Gothic" panose="020B0502020202020204" pitchFamily="34" charset="0"/>
              </a:rPr>
              <a:t>WWW.RESOLUTEPR.COM</a:t>
            </a:r>
            <a:endParaRPr lang="en-US" sz="4000" b="1" dirty="0">
              <a:solidFill>
                <a:schemeClr val="bg1"/>
              </a:solidFill>
              <a:latin typeface="Century Gothic" panose="020B0502020202020204" pitchFamily="34" charset="0"/>
            </a:endParaRPr>
          </a:p>
          <a:p>
            <a:pPr algn="ctr"/>
            <a:endParaRPr lang="en-US" sz="4000" dirty="0"/>
          </a:p>
        </p:txBody>
      </p:sp>
    </p:spTree>
    <p:extLst>
      <p:ext uri="{BB962C8B-B14F-4D97-AF65-F5344CB8AC3E}">
        <p14:creationId xmlns:p14="http://schemas.microsoft.com/office/powerpoint/2010/main" val="4133525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56B3F-3AF0-4FAB-826C-E33FF9C2F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399" y="423365"/>
            <a:ext cx="11231201" cy="5732736"/>
          </a:xfrm>
          <a:prstGeom prst="rect">
            <a:avLst/>
          </a:prstGeom>
        </p:spPr>
      </p:pic>
    </p:spTree>
    <p:extLst>
      <p:ext uri="{BB962C8B-B14F-4D97-AF65-F5344CB8AC3E}">
        <p14:creationId xmlns:p14="http://schemas.microsoft.com/office/powerpoint/2010/main" val="2870106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Chart&#10;&#10;Description automatically generated">
            <a:extLst>
              <a:ext uri="{FF2B5EF4-FFF2-40B4-BE49-F238E27FC236}">
                <a16:creationId xmlns:a16="http://schemas.microsoft.com/office/drawing/2014/main" id="{0FCC6C5C-551C-4758-9DD6-571D2A171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41"/>
            <a:ext cx="12192000" cy="6858000"/>
          </a:xfrm>
          <a:prstGeom prst="rect">
            <a:avLst/>
          </a:prstGeom>
        </p:spPr>
      </p:pic>
      <p:pic>
        <p:nvPicPr>
          <p:cNvPr id="3" name="Picture 2">
            <a:extLst>
              <a:ext uri="{FF2B5EF4-FFF2-40B4-BE49-F238E27FC236}">
                <a16:creationId xmlns:a16="http://schemas.microsoft.com/office/drawing/2014/main" id="{911BEDC0-084A-4E0C-97A9-A79C71CE4985}"/>
              </a:ext>
            </a:extLst>
          </p:cNvPr>
          <p:cNvPicPr>
            <a:picLocks noChangeAspect="1"/>
          </p:cNvPicPr>
          <p:nvPr/>
        </p:nvPicPr>
        <p:blipFill rotWithShape="1">
          <a:blip r:embed="rId3"/>
          <a:srcRect l="4153" t="16681" r="5339"/>
          <a:stretch/>
        </p:blipFill>
        <p:spPr>
          <a:xfrm>
            <a:off x="3179470" y="1545129"/>
            <a:ext cx="6377080" cy="2037826"/>
          </a:xfrm>
          <a:prstGeom prst="rect">
            <a:avLst/>
          </a:prstGeom>
        </p:spPr>
      </p:pic>
      <p:sp>
        <p:nvSpPr>
          <p:cNvPr id="4" name="TextBox 3">
            <a:extLst>
              <a:ext uri="{FF2B5EF4-FFF2-40B4-BE49-F238E27FC236}">
                <a16:creationId xmlns:a16="http://schemas.microsoft.com/office/drawing/2014/main" id="{C3D3238A-B263-4EA9-B80D-3D5BBBFE2926}"/>
              </a:ext>
            </a:extLst>
          </p:cNvPr>
          <p:cNvSpPr txBox="1"/>
          <p:nvPr/>
        </p:nvSpPr>
        <p:spPr>
          <a:xfrm>
            <a:off x="3968428" y="4465736"/>
            <a:ext cx="4255144" cy="646331"/>
          </a:xfrm>
          <a:prstGeom prst="rect">
            <a:avLst/>
          </a:prstGeom>
          <a:noFill/>
        </p:spPr>
        <p:txBody>
          <a:bodyPr wrap="square" rtlCol="0">
            <a:spAutoFit/>
          </a:bodyPr>
          <a:lstStyle/>
          <a:p>
            <a:pPr algn="ctr"/>
            <a:r>
              <a:rPr lang="en-US" sz="3600" dirty="0">
                <a:solidFill>
                  <a:srgbClr val="EE1741"/>
                </a:solidFill>
              </a:rPr>
              <a:t>Business Source Elite </a:t>
            </a:r>
          </a:p>
        </p:txBody>
      </p:sp>
    </p:spTree>
    <p:extLst>
      <p:ext uri="{BB962C8B-B14F-4D97-AF65-F5344CB8AC3E}">
        <p14:creationId xmlns:p14="http://schemas.microsoft.com/office/powerpoint/2010/main" val="2284700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3FBE1ED-663F-446B-ABD4-D29A9B453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661220" y="2692751"/>
            <a:ext cx="6753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Questions?</a:t>
            </a:r>
          </a:p>
        </p:txBody>
      </p:sp>
    </p:spTree>
    <p:extLst>
      <p:ext uri="{BB962C8B-B14F-4D97-AF65-F5344CB8AC3E}">
        <p14:creationId xmlns:p14="http://schemas.microsoft.com/office/powerpoint/2010/main" val="2291678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3FBE1ED-663F-446B-ABD4-D29A9B453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19026" y="1717966"/>
            <a:ext cx="6753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Survey</a:t>
            </a:r>
          </a:p>
        </p:txBody>
      </p:sp>
      <p:pic>
        <p:nvPicPr>
          <p:cNvPr id="4" name="Picture 3">
            <a:extLst>
              <a:ext uri="{FF2B5EF4-FFF2-40B4-BE49-F238E27FC236}">
                <a16:creationId xmlns:a16="http://schemas.microsoft.com/office/drawing/2014/main" id="{EBC8A54F-430A-4635-A5D1-67061BA64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603" y="2678502"/>
            <a:ext cx="1914792" cy="1895740"/>
          </a:xfrm>
          <a:prstGeom prst="rect">
            <a:avLst/>
          </a:prstGeom>
        </p:spPr>
      </p:pic>
    </p:spTree>
    <p:extLst>
      <p:ext uri="{BB962C8B-B14F-4D97-AF65-F5344CB8AC3E}">
        <p14:creationId xmlns:p14="http://schemas.microsoft.com/office/powerpoint/2010/main" val="4021453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chart&#10;&#10;Description automatically generated">
            <a:extLst>
              <a:ext uri="{FF2B5EF4-FFF2-40B4-BE49-F238E27FC236}">
                <a16:creationId xmlns:a16="http://schemas.microsoft.com/office/drawing/2014/main" id="{3053D07C-5ED7-483A-8F9D-F6EB31D504E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3" name="Picture 2"/>
          <p:cNvPicPr>
            <a:picLocks noChangeAspect="1"/>
          </p:cNvPicPr>
          <p:nvPr/>
        </p:nvPicPr>
        <p:blipFill>
          <a:blip r:embed="rId3"/>
          <a:stretch>
            <a:fillRect/>
          </a:stretch>
        </p:blipFill>
        <p:spPr>
          <a:xfrm>
            <a:off x="0" y="1567940"/>
            <a:ext cx="12193764" cy="3102654"/>
          </a:xfrm>
          <a:prstGeom prst="rect">
            <a:avLst/>
          </a:prstGeom>
        </p:spPr>
      </p:pic>
      <p:sp>
        <p:nvSpPr>
          <p:cNvPr id="2" name="TextBox 1">
            <a:extLst>
              <a:ext uri="{FF2B5EF4-FFF2-40B4-BE49-F238E27FC236}">
                <a16:creationId xmlns:a16="http://schemas.microsoft.com/office/drawing/2014/main" id="{A113382D-5CF1-43F9-A6EC-63270C4CD000}"/>
              </a:ext>
            </a:extLst>
          </p:cNvPr>
          <p:cNvSpPr txBox="1"/>
          <p:nvPr/>
        </p:nvSpPr>
        <p:spPr>
          <a:xfrm>
            <a:off x="1965755" y="4852189"/>
            <a:ext cx="377351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EE231E"/>
                </a:solidFill>
                <a:effectLst/>
                <a:uLnTx/>
                <a:uFillTx/>
                <a:latin typeface="Eras Bold ITC" panose="020B0907030504020204" pitchFamily="34" charset="0"/>
                <a:ea typeface="+mn-ea"/>
                <a:cs typeface="+mn-cs"/>
              </a:rPr>
              <a:t>AskUs</a:t>
            </a:r>
          </a:p>
        </p:txBody>
      </p:sp>
      <p:sp>
        <p:nvSpPr>
          <p:cNvPr id="4" name="TextBox 3">
            <a:extLst>
              <a:ext uri="{FF2B5EF4-FFF2-40B4-BE49-F238E27FC236}">
                <a16:creationId xmlns:a16="http://schemas.microsoft.com/office/drawing/2014/main" id="{068E3E1C-D9C2-4D4E-9429-F69E2662CE6A}"/>
              </a:ext>
            </a:extLst>
          </p:cNvPr>
          <p:cNvSpPr txBox="1"/>
          <p:nvPr/>
        </p:nvSpPr>
        <p:spPr>
          <a:xfrm>
            <a:off x="6855414" y="5212274"/>
            <a:ext cx="73023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918-549-7323</a:t>
            </a:r>
          </a:p>
        </p:txBody>
      </p:sp>
      <p:sp>
        <p:nvSpPr>
          <p:cNvPr id="7" name="TextBox 6">
            <a:extLst>
              <a:ext uri="{FF2B5EF4-FFF2-40B4-BE49-F238E27FC236}">
                <a16:creationId xmlns:a16="http://schemas.microsoft.com/office/drawing/2014/main" id="{0449CE94-D39A-4D17-91AC-6CE1A5CEA7FD}"/>
              </a:ext>
            </a:extLst>
          </p:cNvPr>
          <p:cNvSpPr txBox="1"/>
          <p:nvPr/>
        </p:nvSpPr>
        <p:spPr>
          <a:xfrm>
            <a:off x="6095098" y="5575464"/>
            <a:ext cx="73023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92D050"/>
                </a:solidFill>
                <a:effectLst/>
                <a:uLnTx/>
                <a:uFillTx/>
                <a:latin typeface="Calibri" panose="020F0502020204030204"/>
                <a:ea typeface="+mn-ea"/>
                <a:cs typeface="+mn-cs"/>
              </a:rPr>
              <a:t>askus@tulsalibrary.org</a:t>
            </a:r>
          </a:p>
        </p:txBody>
      </p:sp>
    </p:spTree>
    <p:extLst>
      <p:ext uri="{BB962C8B-B14F-4D97-AF65-F5344CB8AC3E}">
        <p14:creationId xmlns:p14="http://schemas.microsoft.com/office/powerpoint/2010/main" val="392834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61C6-A0B4-4A64-8D80-123AD1CAC215}"/>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838B4C9B-5738-4A91-93B2-24657D5791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A927B01D-EF63-41E2-809A-5D8EB44B5412}"/>
              </a:ext>
            </a:extLst>
          </p:cNvPr>
          <p:cNvSpPr txBox="1"/>
          <p:nvPr/>
        </p:nvSpPr>
        <p:spPr>
          <a:xfrm>
            <a:off x="2531918" y="2917448"/>
            <a:ext cx="71281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2F1"/>
                </a:solidFill>
                <a:effectLst/>
                <a:uLnTx/>
                <a:uFillTx/>
                <a:latin typeface="Calibri" panose="020F0502020204030204"/>
                <a:ea typeface="+mn-ea"/>
                <a:cs typeface="+mn-cs"/>
              </a:rPr>
              <a:t>Aubrey.naiman@tulsalibrary.org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918-549-7429</a:t>
            </a:r>
          </a:p>
        </p:txBody>
      </p:sp>
      <p:pic>
        <p:nvPicPr>
          <p:cNvPr id="4" name="Picture 3"/>
          <p:cNvPicPr>
            <a:picLocks noChangeAspect="1"/>
          </p:cNvPicPr>
          <p:nvPr/>
        </p:nvPicPr>
        <p:blipFill rotWithShape="1">
          <a:blip r:embed="rId3"/>
          <a:srcRect l="2712" t="13833" r="2811" b="25519"/>
          <a:stretch/>
        </p:blipFill>
        <p:spPr>
          <a:xfrm>
            <a:off x="3362443" y="905011"/>
            <a:ext cx="5467114" cy="1759432"/>
          </a:xfrm>
          <a:prstGeom prst="rect">
            <a:avLst/>
          </a:prstGeom>
        </p:spPr>
      </p:pic>
      <p:sp>
        <p:nvSpPr>
          <p:cNvPr id="8" name="TextBox 7">
            <a:extLst>
              <a:ext uri="{FF2B5EF4-FFF2-40B4-BE49-F238E27FC236}">
                <a16:creationId xmlns:a16="http://schemas.microsoft.com/office/drawing/2014/main" id="{A927B01D-EF63-41E2-809A-5D8EB44B5412}"/>
              </a:ext>
            </a:extLst>
          </p:cNvPr>
          <p:cNvSpPr txBox="1"/>
          <p:nvPr/>
        </p:nvSpPr>
        <p:spPr>
          <a:xfrm>
            <a:off x="2457295" y="3940552"/>
            <a:ext cx="71281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2F1"/>
                </a:solidFill>
                <a:effectLst/>
                <a:uLnTx/>
                <a:uFillTx/>
                <a:latin typeface="Calibri" panose="020F0502020204030204"/>
                <a:ea typeface="+mn-ea"/>
                <a:cs typeface="+mn-cs"/>
              </a:rPr>
              <a:t>AskUs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918-549-7323</a:t>
            </a:r>
          </a:p>
        </p:txBody>
      </p:sp>
      <p:sp>
        <p:nvSpPr>
          <p:cNvPr id="3" name="Rectangle 2"/>
          <p:cNvSpPr/>
          <p:nvPr/>
        </p:nvSpPr>
        <p:spPr>
          <a:xfrm>
            <a:off x="6880072" y="1967537"/>
            <a:ext cx="45719" cy="189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6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latin typeface="Century Gothic" panose="020B0502020202020204" pitchFamily="34" charset="0"/>
              </a:rPr>
              <a:t>Outcomes</a:t>
            </a:r>
          </a:p>
        </p:txBody>
      </p:sp>
      <p:sp>
        <p:nvSpPr>
          <p:cNvPr id="6" name="Content Placeholder 5">
            <a:extLst>
              <a:ext uri="{FF2B5EF4-FFF2-40B4-BE49-F238E27FC236}">
                <a16:creationId xmlns:a16="http://schemas.microsoft.com/office/drawing/2014/main" id="{9CDA4186-6467-66BA-AB91-08F983DA54CA}"/>
              </a:ext>
            </a:extLst>
          </p:cNvPr>
          <p:cNvSpPr>
            <a:spLocks noGrp="1"/>
          </p:cNvSpPr>
          <p:nvPr>
            <p:ph idx="1"/>
          </p:nvPr>
        </p:nvSpPr>
        <p:spPr/>
        <p:txBody>
          <a:bodyPr/>
          <a:lstStyle/>
          <a:p>
            <a:pPr marL="457189" indent="-457189">
              <a:buAutoNum type="arabicPeriod"/>
            </a:pPr>
            <a:r>
              <a:rPr lang="en-US" dirty="0">
                <a:latin typeface="Century Gothic" panose="020B0502020202020204" pitchFamily="34" charset="0"/>
                <a:cs typeface="Arial" panose="020B0604020202020204" pitchFamily="34" charset="0"/>
              </a:rPr>
              <a:t>You will be more confident and thoughtful about your communication style.</a:t>
            </a:r>
          </a:p>
          <a:p>
            <a:pPr marL="457189" indent="-457189">
              <a:buAutoNum type="arabicPeriod"/>
            </a:pPr>
            <a:r>
              <a:rPr lang="en-US" dirty="0">
                <a:latin typeface="Century Gothic" panose="020B0502020202020204" pitchFamily="34" charset="0"/>
                <a:cs typeface="Arial" panose="020B0604020202020204" pitchFamily="34" charset="0"/>
              </a:rPr>
              <a:t>Your employees will feel inspired and open in their communication with you.</a:t>
            </a:r>
          </a:p>
          <a:p>
            <a:pPr marL="457189" indent="-457189">
              <a:buAutoNum type="arabicPeriod"/>
            </a:pPr>
            <a:r>
              <a:rPr lang="en-US" dirty="0">
                <a:latin typeface="Century Gothic" panose="020B0502020202020204" pitchFamily="34" charset="0"/>
                <a:cs typeface="Arial" panose="020B0604020202020204" pitchFamily="34" charset="0"/>
              </a:rPr>
              <a:t>You will continue to grow as a leader with this powerful tool of communication.</a:t>
            </a:r>
          </a:p>
          <a:p>
            <a:endParaRPr lang="en-US" dirty="0">
              <a:latin typeface="Century Gothic" panose="020B0502020202020204" pitchFamily="34" charset="0"/>
              <a:cs typeface="Arial" panose="020B0604020202020204" pitchFamily="34" charset="0"/>
            </a:endParaRPr>
          </a:p>
          <a:p>
            <a:endParaRPr lang="en-US" dirty="0">
              <a:latin typeface="Century Gothic" panose="020B0502020202020204" pitchFamily="34" charset="0"/>
            </a:endParaRPr>
          </a:p>
        </p:txBody>
      </p:sp>
    </p:spTree>
    <p:extLst>
      <p:ext uri="{BB962C8B-B14F-4D97-AF65-F5344CB8AC3E}">
        <p14:creationId xmlns:p14="http://schemas.microsoft.com/office/powerpoint/2010/main" val="3793142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2AF4B97F-DC15-67FB-A470-3ECBEFB2472D}"/>
              </a:ext>
            </a:extLst>
          </p:cNvPr>
          <p:cNvPicPr>
            <a:picLocks noChangeAspect="1"/>
          </p:cNvPicPr>
          <p:nvPr/>
        </p:nvPicPr>
        <p:blipFill rotWithShape="1">
          <a:blip r:embed="rId2"/>
          <a:srcRect l="23864" t="2" r="10263"/>
          <a:stretch/>
        </p:blipFill>
        <p:spPr>
          <a:xfrm>
            <a:off x="3891751" y="0"/>
            <a:ext cx="6776249" cy="6858000"/>
          </a:xfrm>
          <a:prstGeom prst="rect">
            <a:avLst/>
          </a:prstGeom>
        </p:spPr>
      </p:pic>
      <p:sp>
        <p:nvSpPr>
          <p:cNvPr id="5" name="Rectangle 4">
            <a:extLst>
              <a:ext uri="{FF2B5EF4-FFF2-40B4-BE49-F238E27FC236}">
                <a16:creationId xmlns:a16="http://schemas.microsoft.com/office/drawing/2014/main" id="{EA2D7516-7884-4FD7-08F4-BD42F45BF73D}"/>
              </a:ext>
            </a:extLst>
          </p:cNvPr>
          <p:cNvSpPr/>
          <p:nvPr/>
        </p:nvSpPr>
        <p:spPr>
          <a:xfrm>
            <a:off x="3754582" y="1"/>
            <a:ext cx="6913418" cy="6864939"/>
          </a:xfrm>
          <a:prstGeom prst="rect">
            <a:avLst/>
          </a:prstGeom>
          <a:solidFill>
            <a:srgbClr val="53535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C406288-F6BC-4C86-209F-125E7CD7393B}"/>
              </a:ext>
            </a:extLst>
          </p:cNvPr>
          <p:cNvSpPr txBox="1"/>
          <p:nvPr/>
        </p:nvSpPr>
        <p:spPr>
          <a:xfrm>
            <a:off x="5702384" y="3687269"/>
            <a:ext cx="4966424" cy="2985433"/>
          </a:xfrm>
          <a:prstGeom prst="rect">
            <a:avLst/>
          </a:prstGeom>
          <a:noFill/>
        </p:spPr>
        <p:txBody>
          <a:bodyPr wrap="none" rtlCol="0">
            <a:spAutoFit/>
          </a:bodyPr>
          <a:lstStyle/>
          <a:p>
            <a:r>
              <a:rPr lang="en-US" sz="4200" b="1" dirty="0">
                <a:solidFill>
                  <a:schemeClr val="bg1"/>
                </a:solidFill>
                <a:latin typeface="Century Gothic" panose="020B0502020202020204" pitchFamily="34" charset="0"/>
              </a:rPr>
              <a:t>CONCISE</a:t>
            </a:r>
            <a:br>
              <a:rPr lang="en-US" sz="4200" b="1" dirty="0">
                <a:solidFill>
                  <a:schemeClr val="bg1"/>
                </a:solidFill>
                <a:latin typeface="Century Gothic" panose="020B0502020202020204" pitchFamily="34" charset="0"/>
              </a:rPr>
            </a:br>
            <a:r>
              <a:rPr lang="en-US" sz="4200" b="1" dirty="0">
                <a:solidFill>
                  <a:schemeClr val="bg1"/>
                </a:solidFill>
                <a:latin typeface="Century Gothic" panose="020B0502020202020204" pitchFamily="34" charset="0"/>
              </a:rPr>
              <a:t>COMMUNICATION</a:t>
            </a:r>
            <a:br>
              <a:rPr lang="en-US" sz="4200" b="1" dirty="0">
                <a:solidFill>
                  <a:schemeClr val="bg1"/>
                </a:solidFill>
                <a:latin typeface="Century Gothic" panose="020B0502020202020204" pitchFamily="34" charset="0"/>
              </a:rPr>
            </a:br>
            <a:r>
              <a:rPr lang="en-US" sz="2400" dirty="0">
                <a:solidFill>
                  <a:schemeClr val="bg1"/>
                </a:solidFill>
                <a:latin typeface="Century Gothic" panose="020B0502020202020204" pitchFamily="34" charset="0"/>
              </a:rPr>
              <a:t>IN A MANAGEMENT ROLE</a:t>
            </a:r>
          </a:p>
          <a:p>
            <a:pPr algn="ctr"/>
            <a:endParaRPr lang="en-US" sz="4000" b="1" dirty="0">
              <a:solidFill>
                <a:schemeClr val="bg1"/>
              </a:solidFill>
              <a:latin typeface="Century Gothic" panose="020B0502020202020204" pitchFamily="34" charset="0"/>
            </a:endParaRPr>
          </a:p>
          <a:p>
            <a:pPr algn="ctr"/>
            <a:endParaRPr lang="en-US" sz="4000" dirty="0"/>
          </a:p>
        </p:txBody>
      </p:sp>
      <p:pic>
        <p:nvPicPr>
          <p:cNvPr id="4" name="Picture 3" descr="Logo, icon&#10;&#10;Description automatically generated">
            <a:extLst>
              <a:ext uri="{FF2B5EF4-FFF2-40B4-BE49-F238E27FC236}">
                <a16:creationId xmlns:a16="http://schemas.microsoft.com/office/drawing/2014/main" id="{264B44A5-E4EB-9609-0A0E-D0C36A75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2820" y="0"/>
            <a:ext cx="4438666" cy="6858000"/>
          </a:xfrm>
          <a:prstGeom prst="rect">
            <a:avLst/>
          </a:prstGeom>
        </p:spPr>
      </p:pic>
    </p:spTree>
    <p:extLst>
      <p:ext uri="{BB962C8B-B14F-4D97-AF65-F5344CB8AC3E}">
        <p14:creationId xmlns:p14="http://schemas.microsoft.com/office/powerpoint/2010/main" val="183961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b="1" dirty="0">
                <a:solidFill>
                  <a:schemeClr val="bg1"/>
                </a:solidFill>
                <a:latin typeface="Century Gothic" panose="020B0502020202020204" pitchFamily="34" charset="0"/>
              </a:rPr>
              <a:t>Concise Communication in a Management Role</a:t>
            </a:r>
          </a:p>
        </p:txBody>
      </p:sp>
      <p:sp>
        <p:nvSpPr>
          <p:cNvPr id="6" name="Content Placeholder 5">
            <a:extLst>
              <a:ext uri="{FF2B5EF4-FFF2-40B4-BE49-F238E27FC236}">
                <a16:creationId xmlns:a16="http://schemas.microsoft.com/office/drawing/2014/main" id="{8D000D89-C926-8F36-74E5-5D989DD9607D}"/>
              </a:ext>
            </a:extLst>
          </p:cNvPr>
          <p:cNvSpPr>
            <a:spLocks noGrp="1"/>
          </p:cNvSpPr>
          <p:nvPr>
            <p:ph idx="1"/>
          </p:nvPr>
        </p:nvSpPr>
        <p:spPr/>
        <p:txBody>
          <a:bodyPr/>
          <a:lstStyle/>
          <a:p>
            <a:r>
              <a:rPr lang="en-US" dirty="0"/>
              <a:t>Speaking concisely means getting your message across as directly and efficiently as possible</a:t>
            </a:r>
          </a:p>
          <a:p>
            <a:endParaRPr lang="en-US" dirty="0"/>
          </a:p>
          <a:p>
            <a:r>
              <a:rPr lang="en-US" dirty="0"/>
              <a:t>According to a study from the Microsoft Corporation, you only have about 8 seconds to grab someone’s attention.  After that, they rapidly start to lose their concentration.</a:t>
            </a:r>
          </a:p>
        </p:txBody>
      </p:sp>
    </p:spTree>
    <p:extLst>
      <p:ext uri="{BB962C8B-B14F-4D97-AF65-F5344CB8AC3E}">
        <p14:creationId xmlns:p14="http://schemas.microsoft.com/office/powerpoint/2010/main" val="47329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ma14="http://schemas.microsoft.com/office/mac/drawingml/2011/main" xmlns=""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Benefits of Concise Communication</a:t>
            </a:r>
          </a:p>
          <a:p>
            <a:pPr marL="0" indent="0" algn="ctr">
              <a:lnSpc>
                <a:spcPct val="100000"/>
              </a:lnSpc>
              <a:spcBef>
                <a:spcPts val="0"/>
              </a:spcBef>
              <a:buNone/>
            </a:pPr>
            <a:endParaRPr lang="en-US" sz="3200" b="1" dirty="0">
              <a:solidFill>
                <a:schemeClr val="bg1"/>
              </a:solidFill>
            </a:endParaRPr>
          </a:p>
        </p:txBody>
      </p:sp>
      <p:sp>
        <p:nvSpPr>
          <p:cNvPr id="6" name="Content Placeholder 5">
            <a:extLst>
              <a:ext uri="{FF2B5EF4-FFF2-40B4-BE49-F238E27FC236}">
                <a16:creationId xmlns:a16="http://schemas.microsoft.com/office/drawing/2014/main" id="{70C9C59F-D995-173C-E495-8BC85E4186DE}"/>
              </a:ext>
            </a:extLst>
          </p:cNvPr>
          <p:cNvSpPr>
            <a:spLocks noGrp="1"/>
          </p:cNvSpPr>
          <p:nvPr>
            <p:ph idx="1"/>
          </p:nvPr>
        </p:nvSpPr>
        <p:spPr/>
        <p:txBody>
          <a:bodyPr/>
          <a:lstStyle/>
          <a:p>
            <a:r>
              <a:rPr lang="en-US" dirty="0"/>
              <a:t>Less room for guessing</a:t>
            </a:r>
          </a:p>
          <a:p>
            <a:r>
              <a:rPr lang="en-US" dirty="0"/>
              <a:t>Less confusion</a:t>
            </a:r>
          </a:p>
          <a:p>
            <a:r>
              <a:rPr lang="en-US" dirty="0"/>
              <a:t>Less flowery language</a:t>
            </a:r>
          </a:p>
          <a:p>
            <a:r>
              <a:rPr lang="en-US" dirty="0"/>
              <a:t>Clear direction on what you’re trying to communicate</a:t>
            </a:r>
          </a:p>
        </p:txBody>
      </p:sp>
    </p:spTree>
    <p:extLst>
      <p:ext uri="{BB962C8B-B14F-4D97-AF65-F5344CB8AC3E}">
        <p14:creationId xmlns:p14="http://schemas.microsoft.com/office/powerpoint/2010/main" val="393102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BDBFA59B-53CB-261C-63F5-797031703980}"/>
              </a:ext>
            </a:extLst>
          </p:cNvPr>
          <p:cNvPicPr>
            <a:picLocks noChangeAspect="1"/>
          </p:cNvPicPr>
          <p:nvPr/>
        </p:nvPicPr>
        <p:blipFill rotWithShape="1">
          <a:blip r:embed="rId3"/>
          <a:srcRect t="39950" b="45356"/>
          <a:stretch/>
        </p:blipFill>
        <p:spPr>
          <a:xfrm>
            <a:off x="1524000" y="6"/>
            <a:ext cx="9144000" cy="1007731"/>
          </a:xfrm>
          <a:prstGeom prst="rect">
            <a:avLst/>
          </a:prstGeom>
        </p:spPr>
      </p:pic>
      <p:sp>
        <p:nvSpPr>
          <p:cNvPr id="8" name="Rectangle 7">
            <a:extLst>
              <a:ext uri="{FF2B5EF4-FFF2-40B4-BE49-F238E27FC236}">
                <a16:creationId xmlns:a16="http://schemas.microsoft.com/office/drawing/2014/main" id="{6E0BE4C6-E7EC-5310-72D1-53B79F16B289}"/>
              </a:ext>
            </a:extLst>
          </p:cNvPr>
          <p:cNvSpPr/>
          <p:nvPr/>
        </p:nvSpPr>
        <p:spPr>
          <a:xfrm>
            <a:off x="1524007" y="2"/>
            <a:ext cx="9171343" cy="1033668"/>
          </a:xfrm>
          <a:prstGeom prst="rect">
            <a:avLst/>
          </a:prstGeom>
          <a:solidFill>
            <a:srgbClr val="5353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66A1835-BFD4-0E38-B4E2-6FD2C17C973E}"/>
              </a:ext>
            </a:extLst>
          </p:cNvPr>
          <p:cNvSpPr/>
          <p:nvPr/>
        </p:nvSpPr>
        <p:spPr>
          <a:xfrm>
            <a:off x="1515293" y="1007733"/>
            <a:ext cx="9171339" cy="208531"/>
          </a:xfrm>
          <a:prstGeom prst="rect">
            <a:avLst/>
          </a:prstGeom>
          <a:solidFill>
            <a:srgbClr val="B5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ur Projects">
            <a:extLst>
              <a:ext uri="{FF2B5EF4-FFF2-40B4-BE49-F238E27FC236}">
                <a16:creationId xmlns:a16="http://schemas.microsoft.com/office/drawing/2014/main" id="{18CB12F8-CD48-49DA-8B7C-82C1D8A487AC}"/>
              </a:ext>
            </a:extLst>
          </p:cNvPr>
          <p:cNvSpPr/>
          <p:nvPr/>
        </p:nvSpPr>
        <p:spPr>
          <a:xfrm>
            <a:off x="3312908" y="371770"/>
            <a:ext cx="5730911" cy="1033669"/>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normAutofit lnSpcReduction="10000"/>
          </a:bodyPr>
          <a:lstStyle>
            <a:lvl1pPr defTabSz="1155700">
              <a:lnSpc>
                <a:spcPct val="80000"/>
              </a:lnSpc>
              <a:defRPr sz="7200" b="1" cap="all">
                <a:solidFill>
                  <a:srgbClr val="323C40"/>
                </a:solidFill>
                <a:latin typeface="Helvetica"/>
                <a:ea typeface="Helvetica"/>
                <a:cs typeface="Helvetica"/>
                <a:sym typeface="Helvetica"/>
              </a:defRPr>
            </a:lvl1pPr>
          </a:lstStyle>
          <a:p>
            <a:pPr algn="ctr" defTabSz="914377">
              <a:lnSpc>
                <a:spcPct val="90000"/>
              </a:lnSpc>
              <a:spcBef>
                <a:spcPct val="0"/>
              </a:spcBef>
              <a:spcAft>
                <a:spcPts val="600"/>
              </a:spcAft>
            </a:pPr>
            <a:endParaRPr lang="en-US" dirty="0">
              <a:solidFill>
                <a:schemeClr val="tx2"/>
              </a:solidFill>
              <a:ea typeface="+mj-ea"/>
              <a:cs typeface="+mj-cs"/>
            </a:endParaRPr>
          </a:p>
        </p:txBody>
      </p:sp>
      <p:sp>
        <p:nvSpPr>
          <p:cNvPr id="5" name="Content Placeholder 5">
            <a:extLst>
              <a:ext uri="{FF2B5EF4-FFF2-40B4-BE49-F238E27FC236}">
                <a16:creationId xmlns:a16="http://schemas.microsoft.com/office/drawing/2014/main" id="{4436535F-56D6-ABA1-8FC1-0A1C276A4D42}"/>
              </a:ext>
            </a:extLst>
          </p:cNvPr>
          <p:cNvSpPr txBox="1">
            <a:spLocks/>
          </p:cNvSpPr>
          <p:nvPr/>
        </p:nvSpPr>
        <p:spPr>
          <a:xfrm>
            <a:off x="1782183" y="186679"/>
            <a:ext cx="8754209" cy="7166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b="1" dirty="0">
                <a:solidFill>
                  <a:schemeClr val="bg1"/>
                </a:solidFill>
              </a:rPr>
              <a:t>How to Communicate Concisely</a:t>
            </a:r>
          </a:p>
        </p:txBody>
      </p:sp>
      <p:sp>
        <p:nvSpPr>
          <p:cNvPr id="4" name="Content Placeholder 3">
            <a:extLst>
              <a:ext uri="{FF2B5EF4-FFF2-40B4-BE49-F238E27FC236}">
                <a16:creationId xmlns:a16="http://schemas.microsoft.com/office/drawing/2014/main" id="{0DBD409C-B9A9-BBA3-CFB0-87141E5D60B2}"/>
              </a:ext>
            </a:extLst>
          </p:cNvPr>
          <p:cNvSpPr>
            <a:spLocks noGrp="1"/>
          </p:cNvSpPr>
          <p:nvPr>
            <p:ph idx="1"/>
          </p:nvPr>
        </p:nvSpPr>
        <p:spPr/>
        <p:txBody>
          <a:bodyPr/>
          <a:lstStyle/>
          <a:p>
            <a:r>
              <a:rPr lang="en-US" dirty="0"/>
              <a:t>Use ”flagging phrases” to call out important points</a:t>
            </a:r>
          </a:p>
          <a:p>
            <a:endParaRPr lang="en-US" dirty="0"/>
          </a:p>
          <a:p>
            <a:pPr lvl="1"/>
            <a:r>
              <a:rPr lang="en-US" dirty="0"/>
              <a:t>The important thing to remember is…</a:t>
            </a:r>
          </a:p>
          <a:p>
            <a:pPr lvl="1"/>
            <a:r>
              <a:rPr lang="en-US" dirty="0"/>
              <a:t>There are 3 key things I want you to remember (people love numbers)</a:t>
            </a:r>
          </a:p>
          <a:p>
            <a:pPr lvl="1"/>
            <a:r>
              <a:rPr lang="en-US" dirty="0"/>
              <a:t>The one thing I want you to walk away knowing is…</a:t>
            </a:r>
          </a:p>
          <a:p>
            <a:endParaRPr lang="en-US" dirty="0"/>
          </a:p>
        </p:txBody>
      </p:sp>
    </p:spTree>
    <p:extLst>
      <p:ext uri="{BB962C8B-B14F-4D97-AF65-F5344CB8AC3E}">
        <p14:creationId xmlns:p14="http://schemas.microsoft.com/office/powerpoint/2010/main" val="1339132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10350</TotalTime>
  <Words>1916</Words>
  <Application>Microsoft Office PowerPoint</Application>
  <PresentationFormat>Widescreen</PresentationFormat>
  <Paragraphs>268</Paragraphs>
  <Slides>46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Century Gothic</vt:lpstr>
      <vt:lpstr>Eras Bold ITC</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Lozano, Heather</dc:creator>
  <cp:lastModifiedBy>Naiman, Aubrey</cp:lastModifiedBy>
  <cp:revision>11</cp:revision>
  <dcterms:created xsi:type="dcterms:W3CDTF">2022-10-12T14:52:54Z</dcterms:created>
  <dcterms:modified xsi:type="dcterms:W3CDTF">2024-05-24T22:23:27Z</dcterms:modified>
</cp:coreProperties>
</file>