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29"/>
  </p:notesMasterIdLst>
  <p:sldIdLst>
    <p:sldId id="382" r:id="rId3"/>
    <p:sldId id="312" r:id="rId4"/>
    <p:sldId id="281" r:id="rId5"/>
    <p:sldId id="282" r:id="rId6"/>
    <p:sldId id="304" r:id="rId7"/>
    <p:sldId id="318" r:id="rId8"/>
    <p:sldId id="325" r:id="rId9"/>
    <p:sldId id="322" r:id="rId10"/>
    <p:sldId id="412" r:id="rId11"/>
    <p:sldId id="324" r:id="rId12"/>
    <p:sldId id="326" r:id="rId13"/>
    <p:sldId id="327" r:id="rId14"/>
    <p:sldId id="321" r:id="rId15"/>
    <p:sldId id="297" r:id="rId16"/>
    <p:sldId id="415" r:id="rId17"/>
    <p:sldId id="385" r:id="rId18"/>
    <p:sldId id="407" r:id="rId19"/>
    <p:sldId id="408" r:id="rId20"/>
    <p:sldId id="409" r:id="rId21"/>
    <p:sldId id="410" r:id="rId22"/>
    <p:sldId id="411" r:id="rId23"/>
    <p:sldId id="305" r:id="rId24"/>
    <p:sldId id="413" r:id="rId25"/>
    <p:sldId id="404" r:id="rId26"/>
    <p:sldId id="271" r:id="rId27"/>
    <p:sldId id="41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3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422F4-DDBD-4553-824A-4453E858A804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FBA70-962C-4BDA-96B5-BD9941932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4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41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68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did you make sure to best use your five minutes?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FBA70-962C-4BDA-96B5-BD99419328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11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did you make sure to best use your five minutes?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FBA70-962C-4BDA-96B5-BD99419328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8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4.sv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sv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D2C71-9394-4FC6-859A-F4C1FE4E2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CFCE7-E80C-4A01-9F66-8D445EBAB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593BF-A28C-417F-B3CA-D779C2A46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E05-2CCF-42E1-9B8F-72B55651787E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0D448-B420-4BDA-9923-AD892CF48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3C177-7C91-4D45-AF1B-02425AF37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3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5E96F-0B24-4C53-ACF1-A770B6B29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64FA28-304C-4C32-8E8D-AA026BD98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AB951-10FA-456D-B4B2-4C7A93BC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E05-2CCF-42E1-9B8F-72B55651787E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57A09-0AB4-4FD7-A2A3-4464BF786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DB374-8354-4D3C-B6C3-D87BE6A4B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8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0BCFA9-ABF3-490C-BCCF-6C67FA70DE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0C41A7-286F-4248-8913-493DE71C6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EDD33-5312-44D5-B2C8-F880045E6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E05-2CCF-42E1-9B8F-72B55651787E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D7471-716E-435A-AD8E-9FFB2A1F5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6D4C5-B28C-499D-BE9E-4BAC1B6C4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06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880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27027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34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01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90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114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39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9198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4AF6D-EE6A-4B42-9EC3-40F12135A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DAFCE-E389-4FF8-8894-E5BBCD40F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AF490-1147-4077-BBFC-AEB4096A9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E05-2CCF-42E1-9B8F-72B55651787E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9A3E5-E547-424E-8C7A-8FD66E6BF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E21D3-A193-4DD8-A2F8-BDC5E093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42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21060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6F2A66-7590-4A40-AA6C-2C613E375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E39B66A-7FA1-414E-8FCA-7A1C6A794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DF95D20A-40CD-48EC-AF19-01FD29E78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1D5CC02-A881-4AB8-8546-8AF164A5E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5209DD04-D853-4FE1-B993-AAB6DD817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83AF168B-98AD-4567-B46B-59F89383E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97373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59584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56810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C067C58-A38D-48DE-8ACE-ECC8F5C36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11" name="Freeform 70">
            <a:extLst>
              <a:ext uri="{FF2B5EF4-FFF2-40B4-BE49-F238E27FC236}">
                <a16:creationId xmlns:a16="http://schemas.microsoft.com/office/drawing/2014/main" id="{AE56B21B-A7BA-41C7-971C-BEBA43F4D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2" name="Freeform 70">
            <a:extLst>
              <a:ext uri="{FF2B5EF4-FFF2-40B4-BE49-F238E27FC236}">
                <a16:creationId xmlns:a16="http://schemas.microsoft.com/office/drawing/2014/main" id="{A6BC202E-C027-4AB3-BB37-C79C20734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81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6106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1957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77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Image 2">
            <a:extLst>
              <a:ext uri="{FF2B5EF4-FFF2-40B4-BE49-F238E27FC236}">
                <a16:creationId xmlns:a16="http://schemas.microsoft.com/office/drawing/2014/main" id="{C2D4795C-38E6-4FD7-9928-090AB4BCB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71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4E19217A-D213-4992-9296-6CE063A61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6E1B8A6B-22C4-47C9-9C81-AC60CCC7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0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3A04C-387B-4700-A89B-E046B30E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1AF0E-DE37-4354-BF81-20C3EEE81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594F4-2BE6-4908-9776-EEA668B34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E05-2CCF-42E1-9B8F-72B55651787E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E6394-13BF-4FB7-9C25-3CDFEFCE4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7E4DB-0DDC-4FF0-869F-60DE63E3D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43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611502D-7E81-4A1F-A718-CC0920EDB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12" name="Freeform 48">
            <a:extLst>
              <a:ext uri="{FF2B5EF4-FFF2-40B4-BE49-F238E27FC236}">
                <a16:creationId xmlns:a16="http://schemas.microsoft.com/office/drawing/2014/main" id="{68614FA1-D174-490B-8933-D5B8497F7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ACEEA7C-2CDF-467D-8498-19752FF2A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4652BF6-FB9A-4F27-BF84-9D6803F08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Image 2">
            <a:extLst>
              <a:ext uri="{FF2B5EF4-FFF2-40B4-BE49-F238E27FC236}">
                <a16:creationId xmlns:a16="http://schemas.microsoft.com/office/drawing/2014/main" id="{A4FC066A-EA7B-432F-804A-896980BF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008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050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33CA7AC-5CDA-4839-89BF-888542DAF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253811-0E0A-4BEE-9DFB-CD7DB2827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0" name="Image 2">
            <a:extLst>
              <a:ext uri="{FF2B5EF4-FFF2-40B4-BE49-F238E27FC236}">
                <a16:creationId xmlns:a16="http://schemas.microsoft.com/office/drawing/2014/main" id="{F414DC71-F33D-4193-9859-793F63CBD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087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521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295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27172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302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F16F-679B-470D-922D-72759002B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236ED-8A03-436B-8EEA-54C1E4C15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6F979-EAA3-4B6F-875C-3893D2E90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4D93BB-2940-4797-A9E2-CF7128C6A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E05-2CCF-42E1-9B8F-72B55651787E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0D216-F354-449F-9C2D-6FAA59835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995C9-412C-411A-A10B-17AFDE417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1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836AC-EB99-4178-A1E5-C28708236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F82A3-4072-4D68-AB5D-E02E6EA69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10091-5A7C-43CC-A5A8-9ED43461A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E45BA7-0858-4CF0-87DF-BFFEC1604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19A7AF-2FE4-4516-898D-6E3864374D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F655F5-903F-4561-8BB1-6896A804C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E05-2CCF-42E1-9B8F-72B55651787E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8A358D-43B7-4AD5-90F1-9EE98F232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6B622F-0DF1-45BA-93C5-FB55662DE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C811F-A1C4-4A06-90D2-A40A40472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EA066E-6786-4D91-A57F-18D7D5DD8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E05-2CCF-42E1-9B8F-72B55651787E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6B145E-BC7E-4981-ABE3-4DABC2DD8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9DF5B4-7437-43E1-BE0C-F93DCF68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6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AEAA77-9CF0-4174-AD7B-B0B499BD6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E05-2CCF-42E1-9B8F-72B55651787E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52C8A5-960C-46DB-B6B0-D31E97B47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322E8-B1C5-4908-B64E-2F9E0E297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6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85784-9325-4FF2-B79F-BB2D33A72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A7B9E-148F-4E5C-A7AF-A85152FFA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794D9-CB65-403A-B10C-B3A3A05CB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B07E6-F140-4A57-9E82-9C3ADCD84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E05-2CCF-42E1-9B8F-72B55651787E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5D8C8-D012-44D4-99C6-401A72A22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47098-8BC0-43F1-A71E-FFFA72CB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9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314BE-4F95-4891-890A-E96B37DF3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9E67BE-A9F3-48B4-9273-68110CBD96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ADF49D-A42C-4C4C-BC80-EA3D1722D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DDDAD7-B1C3-4772-89CC-EAEFBF6A4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E05-2CCF-42E1-9B8F-72B55651787E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9356D2-A1EB-4127-85AD-818D87FE3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CE185-A23B-49DC-8E9E-010100499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7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BAB8B0-93B7-44A3-9E1E-32E7D79E3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9A8CF-AE60-4A0E-ADDC-B5C324A1F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4168C-D334-46A8-9F9F-2745A605BE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FE05-2CCF-42E1-9B8F-72B55651787E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FE249-8CAA-45B8-A811-BD16702BC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759EC-788B-4D6E-AF29-317869C12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0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7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8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vasukimahal.blogspot.com/2014/12/blog-post_13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0.xml"/><Relationship Id="rId4" Type="http://schemas.openxmlformats.org/officeDocument/2006/relationships/hyperlink" Target="https://pixabay.com/en/think-man-curious-thinking-looking-1034159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timer&amp;rlz=1C1GCEJ_enUS1068US1068&amp;oq=timer&amp;gs_lcrp=EgZjaHJvbWUyFAgAEEUYORhDGIMBGLEDGIAEGIoFMgoIARAAGLEDGIAEMgoIAhAAGLEDGIAEMgoIAxAuGLEDGIAEMg0IBBAAGIMBGLEDGIAEMgoIBRAuGLEDGIAEMgoIBhAAGLEDGIAEMgoIBxAuGLEDGIAEMg0ICBAAGIMBGLEDGIAEMgcICRAAGI8C0gEIMjA0M2owajSoAgCwAgE&amp;sourceid=chrome&amp;ie=UTF-8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timer&amp;rlz=1C1GCEJ_enUS1068US1068&amp;oq=timer&amp;gs_lcrp=EgZjaHJvbWUyFAgAEEUYORhDGIMBGLEDGIAEGIoFMgoIARAAGLEDGIAEMgoIAhAAGLEDGIAEMgoIAxAuGLEDGIAEMg0IBBAAGIMBGLEDGIAEMgoIBRAuGLEDGIAEMgoIBhAAGLEDGIAEMgoIBxAuGLEDGIAEMg0ICBAAGIMBGLEDGIAEMgcICRAAGI8C0gEIMjA0M2owajSoAgCwAgE&amp;sourceid=chrome&amp;ie=UTF-8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www.neiman.co.il/2020/02/15710" TargetMode="External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5.xml"/><Relationship Id="rId4" Type="http://schemas.openxmlformats.org/officeDocument/2006/relationships/hyperlink" Target="https://pxhere.com/en/photo/745549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156B3F-3AF0-4FAB-826C-E33FF9C2F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99" y="423365"/>
            <a:ext cx="11231201" cy="573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67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377B4-2E39-462E-80FE-B612FF857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5"/>
            <a:ext cx="5259554" cy="1819090"/>
          </a:xfrm>
        </p:spPr>
        <p:txBody>
          <a:bodyPr/>
          <a:lstStyle/>
          <a:p>
            <a:r>
              <a:rPr lang="en-US" dirty="0"/>
              <a:t>Know your own strength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BD9C8-8B72-4E6D-85F2-43736CDE5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687" y="3293845"/>
            <a:ext cx="5259554" cy="2233233"/>
          </a:xfrm>
        </p:spPr>
        <p:txBody>
          <a:bodyPr/>
          <a:lstStyle/>
          <a:p>
            <a:r>
              <a:rPr lang="en-US" dirty="0"/>
              <a:t>Drucker’s book, </a:t>
            </a:r>
            <a:r>
              <a:rPr lang="en-US" i="1" dirty="0"/>
              <a:t>Managing Oneself</a:t>
            </a:r>
            <a:r>
              <a:rPr lang="en-US" dirty="0"/>
              <a:t>, offers sound advice for learning more about yourself and leveraging your individual strengths. 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CE043DC-CE8D-4729-ABE1-E39AAC2A401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24" r="924"/>
          <a:stretch>
            <a:fillRect/>
          </a:stretch>
        </p:blipFill>
        <p:spPr>
          <a:xfrm>
            <a:off x="7655251" y="1438376"/>
            <a:ext cx="3102309" cy="460360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CA14FB-71EF-47E4-BA1D-B485FD502A81}"/>
              </a:ext>
            </a:extLst>
          </p:cNvPr>
          <p:cNvSpPr txBox="1"/>
          <p:nvPr/>
        </p:nvSpPr>
        <p:spPr>
          <a:xfrm>
            <a:off x="8019875" y="6117736"/>
            <a:ext cx="270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vasukimahal.blogspot.com/2014/12/blog-post_13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29192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3BCC1-0252-4E22-BDBF-2AD309C53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one most important thing?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F5FC2-168A-4147-B4DC-ABA6FB9921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Drucker encourages his readers to </a:t>
            </a:r>
            <a:r>
              <a:rPr lang="en-US" sz="2400" b="1" dirty="0"/>
              <a:t>focus on one task at a time.</a:t>
            </a:r>
            <a:r>
              <a:rPr lang="en-US" sz="2400" dirty="0"/>
              <a:t> Our culture encourages business and multitasking, but most people can’t do more than one thing at a time well. </a:t>
            </a:r>
          </a:p>
          <a:p>
            <a:pPr marL="0" indent="0">
              <a:buNone/>
            </a:pPr>
            <a:r>
              <a:rPr lang="en-US" sz="2400" dirty="0"/>
              <a:t>Choose the most important task, and devote all your energy to the task until it is complete.</a:t>
            </a:r>
          </a:p>
          <a:p>
            <a:pPr marL="0" indent="0">
              <a:buNone/>
            </a:pPr>
            <a:r>
              <a:rPr lang="en-US" sz="2400" dirty="0"/>
              <a:t>(Burkeman offers the same advice in </a:t>
            </a:r>
            <a:r>
              <a:rPr lang="en-US" sz="2400" i="1" dirty="0"/>
              <a:t>Four Thousand Weeks</a:t>
            </a:r>
            <a:r>
              <a:rPr lang="en-US" sz="2400" dirty="0"/>
              <a:t>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A366E-C149-4352-8CAC-7B94F4AE81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267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F9983-FD30-4779-9A17-7B402E000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decide?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1EAD6-7CEB-42B0-AB09-B6ED5F2A9D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0564" y="2331958"/>
            <a:ext cx="3855937" cy="370426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Classify the problem: is it generic or exceptional?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Define the problem: what is key?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Define the boundary conditions: what is the answer to the problem?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Decide what is right rather than what is acceptable.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 an action plan into your decision.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 the validity of your decision.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89F3DEE-559A-4F82-8795-8B64E6A116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87066" y="2332038"/>
            <a:ext cx="5546981" cy="37211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0BD573-293D-4E07-B38B-0422259416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587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88BD9B8-D6A6-D55A-830D-4D3CC2DC3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0564" y="2303028"/>
            <a:ext cx="8987230" cy="3961593"/>
          </a:xfrm>
        </p:spPr>
        <p:txBody>
          <a:bodyPr>
            <a:normAutofit/>
          </a:bodyPr>
          <a:lstStyle/>
          <a:p>
            <a:r>
              <a:rPr lang="en-US" dirty="0"/>
              <a:t>Accepting our limitations and making wise decisions about how we spend our time can give us the space we need to accomplish the</a:t>
            </a:r>
            <a:r>
              <a:rPr lang="en-US" b="1" dirty="0"/>
              <a:t> most </a:t>
            </a:r>
            <a:r>
              <a:rPr lang="en-US" dirty="0"/>
              <a:t>important things, but not all the important things. (And that’s OK!)</a:t>
            </a:r>
          </a:p>
          <a:p>
            <a:r>
              <a:rPr lang="en-US" dirty="0"/>
              <a:t>Getting clear about what you should contribute will help you prioritize.</a:t>
            </a:r>
          </a:p>
          <a:p>
            <a:r>
              <a:rPr lang="en-US" dirty="0"/>
              <a:t>It’s far better to spend your energy to leveraging strengths– both other people’s and your own– than to worry about weaknesses. </a:t>
            </a:r>
          </a:p>
          <a:p>
            <a:r>
              <a:rPr lang="en-US" dirty="0"/>
              <a:t>If you want to be productive, choose the first most important task, and focus only on that task until its complete.</a:t>
            </a:r>
          </a:p>
          <a:p>
            <a:r>
              <a:rPr lang="en-US" dirty="0"/>
              <a:t>Good decision making is critical to being effective. Make only those decisions which need to be made so you can spend the time and resources necessary to make sound ones.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21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</a:t>
            </a:r>
            <a:br>
              <a:rPr lang="en-US" dirty="0"/>
            </a:br>
            <a:r>
              <a:rPr lang="en-US" dirty="0"/>
              <a:t>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5CEF2-E667-BBB5-2EA6-C06F93B6DE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Allison Embry-Saenz</a:t>
            </a:r>
          </a:p>
          <a:p>
            <a:r>
              <a:rPr lang="en-US" dirty="0"/>
              <a:t>Research Services Manager</a:t>
            </a:r>
          </a:p>
          <a:p>
            <a:r>
              <a:rPr lang="en-US" dirty="0"/>
              <a:t>allison.embry-saenz@tulsalibrary.org</a:t>
            </a:r>
          </a:p>
        </p:txBody>
      </p:sp>
    </p:spTree>
    <p:extLst>
      <p:ext uri="{BB962C8B-B14F-4D97-AF65-F5344CB8AC3E}">
        <p14:creationId xmlns:p14="http://schemas.microsoft.com/office/powerpoint/2010/main" val="1973173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156B3F-3AF0-4FAB-826C-E33FF9C2F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99" y="423365"/>
            <a:ext cx="11231201" cy="573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03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0FCC6C5C-551C-4758-9DD6-571D2A171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47D860-47B0-4900-9597-32D435D5A960}"/>
              </a:ext>
            </a:extLst>
          </p:cNvPr>
          <p:cNvSpPr txBox="1"/>
          <p:nvPr/>
        </p:nvSpPr>
        <p:spPr>
          <a:xfrm>
            <a:off x="1502229" y="1227909"/>
            <a:ext cx="91570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Activity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I’m going to give you a number and give you a household item based on that number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 get five minutes to think of alternative uses to your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8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0FCC6C5C-551C-4758-9DD6-571D2A171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47D860-47B0-4900-9597-32D435D5A960}"/>
              </a:ext>
            </a:extLst>
          </p:cNvPr>
          <p:cNvSpPr txBox="1"/>
          <p:nvPr/>
        </p:nvSpPr>
        <p:spPr>
          <a:xfrm>
            <a:off x="2834434" y="2625814"/>
            <a:ext cx="65231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hlinkClick r:id="rId3"/>
              </a:rPr>
              <a:t>Five minutes on the clock</a:t>
            </a:r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84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0FCC6C5C-551C-4758-9DD6-571D2A171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47D860-47B0-4900-9597-32D435D5A960}"/>
              </a:ext>
            </a:extLst>
          </p:cNvPr>
          <p:cNvSpPr txBox="1"/>
          <p:nvPr/>
        </p:nvSpPr>
        <p:spPr>
          <a:xfrm>
            <a:off x="1580606" y="1227908"/>
            <a:ext cx="9078685" cy="2201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Activity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Pair up with the other people with your number and discuss your answers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18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0FCC6C5C-551C-4758-9DD6-571D2A171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47D860-47B0-4900-9597-32D435D5A960}"/>
              </a:ext>
            </a:extLst>
          </p:cNvPr>
          <p:cNvSpPr txBox="1"/>
          <p:nvPr/>
        </p:nvSpPr>
        <p:spPr>
          <a:xfrm>
            <a:off x="1580606" y="1227908"/>
            <a:ext cx="90786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Activity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Work together and discuss how you would make this item better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94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4800" dirty="0"/>
              <a:t>efficiency</a:t>
            </a:r>
            <a:br>
              <a:rPr lang="en-US" sz="4800" dirty="0"/>
            </a:br>
            <a:r>
              <a:rPr lang="en-US" sz="4800" dirty="0"/>
              <a:t>Vs.</a:t>
            </a:r>
            <a:br>
              <a:rPr lang="en-US" sz="4800" dirty="0"/>
            </a:br>
            <a:r>
              <a:rPr lang="en-US" sz="4800" dirty="0"/>
              <a:t>effectiveness</a:t>
            </a: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0FCC6C5C-551C-4758-9DD6-571D2A171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47D860-47B0-4900-9597-32D435D5A960}"/>
              </a:ext>
            </a:extLst>
          </p:cNvPr>
          <p:cNvSpPr txBox="1"/>
          <p:nvPr/>
        </p:nvSpPr>
        <p:spPr>
          <a:xfrm>
            <a:off x="2834434" y="2625814"/>
            <a:ext cx="65231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hlinkClick r:id="rId3"/>
              </a:rPr>
              <a:t>Five minutes on the clock</a:t>
            </a:r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344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0FCC6C5C-551C-4758-9DD6-571D2A171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47D860-47B0-4900-9597-32D435D5A960}"/>
              </a:ext>
            </a:extLst>
          </p:cNvPr>
          <p:cNvSpPr txBox="1"/>
          <p:nvPr/>
        </p:nvSpPr>
        <p:spPr>
          <a:xfrm>
            <a:off x="1580606" y="1227908"/>
            <a:ext cx="907868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Activity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How did you decide where to start?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did you do to order your thoughts?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How did working in a team different from working on your own?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277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A3FBE1ED-663F-446B-ABD4-D29A9B453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1220" y="2692751"/>
            <a:ext cx="6753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91678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A3FBE1ED-663F-446B-ABD4-D29A9B453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19026" y="1681369"/>
            <a:ext cx="6753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Survey.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D9D97C-88A1-4CED-A64F-CC18D6C18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82" y="2747102"/>
            <a:ext cx="1793835" cy="179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98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chart&#10;&#10;Description automatically generated">
            <a:extLst>
              <a:ext uri="{FF2B5EF4-FFF2-40B4-BE49-F238E27FC236}">
                <a16:creationId xmlns:a16="http://schemas.microsoft.com/office/drawing/2014/main" id="{3053D07C-5ED7-483A-8F9D-F6EB31D50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7940"/>
            <a:ext cx="12193764" cy="31026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13382D-5CF1-43F9-A6EC-63270C4CD000}"/>
              </a:ext>
            </a:extLst>
          </p:cNvPr>
          <p:cNvSpPr txBox="1"/>
          <p:nvPr/>
        </p:nvSpPr>
        <p:spPr>
          <a:xfrm>
            <a:off x="1965755" y="4852189"/>
            <a:ext cx="3773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EE231E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AskUs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8E3E1C-D9C2-4D4E-9429-F69E2662CE6A}"/>
              </a:ext>
            </a:extLst>
          </p:cNvPr>
          <p:cNvSpPr txBox="1"/>
          <p:nvPr/>
        </p:nvSpPr>
        <p:spPr>
          <a:xfrm>
            <a:off x="6855414" y="5212274"/>
            <a:ext cx="730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918-549-7323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49CE94-D39A-4D17-91AC-6CE1A5CEA7FD}"/>
              </a:ext>
            </a:extLst>
          </p:cNvPr>
          <p:cNvSpPr txBox="1"/>
          <p:nvPr/>
        </p:nvSpPr>
        <p:spPr>
          <a:xfrm>
            <a:off x="6095098" y="5575464"/>
            <a:ext cx="730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askus@tulsalibrary.org</a:t>
            </a:r>
          </a:p>
        </p:txBody>
      </p:sp>
    </p:spTree>
    <p:extLst>
      <p:ext uri="{BB962C8B-B14F-4D97-AF65-F5344CB8AC3E}">
        <p14:creationId xmlns:p14="http://schemas.microsoft.com/office/powerpoint/2010/main" val="3928343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261C6-A0B4-4A64-8D80-123AD1CAC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838B4C9B-5738-4A91-93B2-24657D579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27B01D-EF63-41E2-809A-5D8EB44B5412}"/>
              </a:ext>
            </a:extLst>
          </p:cNvPr>
          <p:cNvSpPr txBox="1"/>
          <p:nvPr/>
        </p:nvSpPr>
        <p:spPr>
          <a:xfrm>
            <a:off x="2531918" y="2685098"/>
            <a:ext cx="712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Heather.Lozano@tulsalibrary.org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918-549-7429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712" t="13833" r="2811" b="25519"/>
          <a:stretch/>
        </p:blipFill>
        <p:spPr>
          <a:xfrm>
            <a:off x="3287820" y="600930"/>
            <a:ext cx="5467114" cy="1759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27B01D-EF63-41E2-809A-5D8EB44B5412}"/>
              </a:ext>
            </a:extLst>
          </p:cNvPr>
          <p:cNvSpPr txBox="1"/>
          <p:nvPr/>
        </p:nvSpPr>
        <p:spPr>
          <a:xfrm>
            <a:off x="2531918" y="3840831"/>
            <a:ext cx="712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wizard@tulsalibrary.org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918-549-7431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27B01D-EF63-41E2-809A-5D8EB44B5412}"/>
              </a:ext>
            </a:extLst>
          </p:cNvPr>
          <p:cNvSpPr txBox="1"/>
          <p:nvPr/>
        </p:nvSpPr>
        <p:spPr>
          <a:xfrm>
            <a:off x="2457295" y="4898993"/>
            <a:ext cx="712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AskUs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918-549-7323</a:t>
            </a:r>
          </a:p>
        </p:txBody>
      </p:sp>
      <p:sp>
        <p:nvSpPr>
          <p:cNvPr id="3" name="Rectangle 2"/>
          <p:cNvSpPr/>
          <p:nvPr/>
        </p:nvSpPr>
        <p:spPr>
          <a:xfrm>
            <a:off x="6880072" y="1967537"/>
            <a:ext cx="45719" cy="189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67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0FCC6C5C-551C-4758-9DD6-571D2A171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47D860-47B0-4900-9597-32D435D5A960}"/>
              </a:ext>
            </a:extLst>
          </p:cNvPr>
          <p:cNvSpPr txBox="1"/>
          <p:nvPr/>
        </p:nvSpPr>
        <p:spPr>
          <a:xfrm>
            <a:off x="1580606" y="1227908"/>
            <a:ext cx="90786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Upcoming Classes and Events</a:t>
            </a:r>
          </a:p>
          <a:p>
            <a:endParaRPr lang="en-US" dirty="0"/>
          </a:p>
          <a:p>
            <a:pPr algn="ctr"/>
            <a:r>
              <a:rPr lang="en-US" sz="2400" dirty="0"/>
              <a:t>7/12 Books on Tap </a:t>
            </a:r>
            <a:r>
              <a:rPr lang="en-US" sz="2400" i="1" dirty="0"/>
              <a:t>Oklahoma Beer: A Handcrafted History </a:t>
            </a:r>
            <a:r>
              <a:rPr lang="en-US" sz="2400" dirty="0"/>
              <a:t>meet up </a:t>
            </a:r>
          </a:p>
          <a:p>
            <a:pPr algn="ctr"/>
            <a:r>
              <a:rPr lang="en-US" sz="2400" dirty="0"/>
              <a:t>@ NEFF 6-8</a:t>
            </a:r>
            <a:br>
              <a:rPr lang="en-US" sz="2400" dirty="0"/>
            </a:br>
            <a:r>
              <a:rPr lang="en-US" sz="2400" dirty="0"/>
              <a:t>7/27 Grow Academy Forms and Permits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 </a:t>
            </a:r>
            <a:r>
              <a:rPr lang="en-US" sz="2400" dirty="0"/>
              <a:t>10-12</a:t>
            </a:r>
          </a:p>
          <a:p>
            <a:pPr algn="ctr"/>
            <a:r>
              <a:rPr lang="en-US" sz="2400" dirty="0"/>
              <a:t>8/7 Practice Pitch Presentations Event</a:t>
            </a:r>
            <a:br>
              <a:rPr lang="en-US" sz="2400" dirty="0"/>
            </a:br>
            <a:r>
              <a:rPr lang="en-US" sz="2400" dirty="0"/>
              <a:t>8/24 Grow Academy Finances and Business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 </a:t>
            </a:r>
            <a:r>
              <a:rPr lang="en-US" sz="2400" dirty="0"/>
              <a:t>10-12</a:t>
            </a:r>
          </a:p>
          <a:p>
            <a:pPr algn="ctr"/>
            <a:r>
              <a:rPr lang="en-US" sz="2400" dirty="0"/>
              <a:t>9/28 Graduation!!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14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5"/>
            <a:ext cx="5259554" cy="1803371"/>
          </a:xfrm>
        </p:spPr>
        <p:txBody>
          <a:bodyPr/>
          <a:lstStyle/>
          <a:p>
            <a:r>
              <a:rPr lang="en-US" dirty="0"/>
              <a:t>How to become effective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447688"/>
            <a:ext cx="5259554" cy="2233233"/>
          </a:xfrm>
        </p:spPr>
        <p:txBody>
          <a:bodyPr/>
          <a:lstStyle/>
          <a:p>
            <a:r>
              <a:rPr lang="en-US" dirty="0"/>
              <a:t>First published in 1967, Peter F. Drucker’s book argues that virtually all knowledge workers (not just executives) must be effective to perform their jobs well.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15E775-0633-4ABD-93DF-0F963DD3C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41006" y="1476304"/>
            <a:ext cx="3061336" cy="46648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D7BCF6-E00C-439D-B63C-59F301590DD4}"/>
              </a:ext>
            </a:extLst>
          </p:cNvPr>
          <p:cNvSpPr txBox="1"/>
          <p:nvPr/>
        </p:nvSpPr>
        <p:spPr>
          <a:xfrm>
            <a:off x="3845718" y="6858000"/>
            <a:ext cx="45005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s://www.neiman.co.il/2020/02/15710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effectiveness?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Drucker defines efficiency is doing things right, and effectiveness is getting </a:t>
            </a:r>
            <a:r>
              <a:rPr lang="en-US" sz="2400" b="1" dirty="0"/>
              <a:t>the right things done. </a:t>
            </a:r>
            <a:r>
              <a:rPr lang="en-US" sz="2400" dirty="0"/>
              <a:t>Effectiveness is a self-discipline requiring specific habits of mind that </a:t>
            </a:r>
            <a:r>
              <a:rPr lang="en-US" sz="2400" b="1" dirty="0"/>
              <a:t>must be learned</a:t>
            </a:r>
            <a:r>
              <a:rPr lang="en-US" sz="2400" dirty="0"/>
              <a:t>. It allows us to convert our abilities (such as creativity, intelligence, and knowledge) into </a:t>
            </a:r>
            <a:r>
              <a:rPr lang="en-US" sz="2400" b="1" dirty="0"/>
              <a:t>meaningful results</a:t>
            </a:r>
            <a:r>
              <a:rPr lang="en-US" sz="2400" dirty="0"/>
              <a:t>. 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Know where your time goes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Focus on outward contribution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Build on strength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Put first things first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Make effective decisions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43EC8A-1733-CCF7-081F-EB4667CB3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my time spent?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55D3D-AA24-CF53-6679-29B3C83F764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1. Learn where your time goes by </a:t>
            </a:r>
            <a:r>
              <a:rPr lang="en-US" b="1" dirty="0"/>
              <a:t>recording how you spend your time each day for a specified period</a:t>
            </a:r>
            <a:r>
              <a:rPr lang="en-US" dirty="0"/>
              <a:t>. Even if you take no further steps towards becoming effective, this alone should motivate you to improve.</a:t>
            </a:r>
          </a:p>
          <a:p>
            <a:endParaRPr lang="en-US" dirty="0"/>
          </a:p>
          <a:p>
            <a:r>
              <a:rPr lang="en-US" dirty="0"/>
              <a:t>2. </a:t>
            </a:r>
            <a:r>
              <a:rPr lang="en-US" b="1" dirty="0"/>
              <a:t>Identify time wasters and prune them</a:t>
            </a:r>
            <a:r>
              <a:rPr lang="en-US" dirty="0"/>
              <a:t>. What are you doing that could be done by someone else? Or, what are you doing that need not be done at all?</a:t>
            </a:r>
          </a:p>
        </p:txBody>
      </p:sp>
      <p:pic>
        <p:nvPicPr>
          <p:cNvPr id="7" name="Picture Placeholder 6" descr="Hourglass and a calendar">
            <a:extLst>
              <a:ext uri="{FF2B5EF4-FFF2-40B4-BE49-F238E27FC236}">
                <a16:creationId xmlns:a16="http://schemas.microsoft.com/office/drawing/2014/main" id="{C570EB79-053B-0283-9D2D-6266701EEDD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8937" r="18937"/>
          <a:stretch/>
        </p:blipFill>
        <p:spPr/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69D854-FB65-0E93-CFE2-041F7C41DD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01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3B84-A1F2-4DA7-B048-A709688F2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Management for the real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EB274-0373-43E0-84D4-103C7E013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Oliver Burkeman’s book, </a:t>
            </a:r>
            <a:r>
              <a:rPr lang="en-US" i="1" dirty="0"/>
              <a:t>Four Thousand Weeks: Time Management for Mortals</a:t>
            </a:r>
            <a:r>
              <a:rPr lang="en-US" dirty="0"/>
              <a:t>, makes a sobering yet liberating case for making wise decisions on how to spend your time.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AC19AC8-E169-41EF-AD3A-B6C013B0C20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069" r="50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5726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2916E-6DB4-4679-825D-ED507610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 contribute?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BC514-8CAD-4740-9CB3-B156FD71A7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Drucker challenges his readers to sincerely ask themselves, </a:t>
            </a:r>
            <a:r>
              <a:rPr lang="en-US" sz="2400" b="1" dirty="0"/>
              <a:t>“What contribution can I make?” (In other words, why are you on your organization’s payroll?)</a:t>
            </a:r>
          </a:p>
          <a:p>
            <a:pPr marL="0" indent="0">
              <a:buNone/>
            </a:pPr>
            <a:r>
              <a:rPr lang="en-US" sz="2400" dirty="0"/>
              <a:t>When attempting to answer this question, your attention should be directed outward, to how you can </a:t>
            </a:r>
            <a:r>
              <a:rPr lang="en-US" sz="2400" b="1" dirty="0"/>
              <a:t>best serve your customers.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87D76-A715-4784-B649-5B12E61BF5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57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DFC8A-1F24-439E-9FC3-875533080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my/his/her/their strengths?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ABDC3-3A5D-4B1B-88DA-86CD998548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Drucker argues that good executives focus </a:t>
            </a:r>
            <a:r>
              <a:rPr lang="en-US" sz="2400" b="1" dirty="0"/>
              <a:t>on leveraging strength over avoiding or correcting weakness.</a:t>
            </a:r>
          </a:p>
          <a:p>
            <a:pPr marL="0" indent="0">
              <a:buNone/>
            </a:pPr>
            <a:r>
              <a:rPr lang="en-US" sz="2400" dirty="0"/>
              <a:t>If you have staff, hire someone whose strengths match the needs of the position. Don’t waste time trying to avoid weaknesses that are ultimately irrelevant.</a:t>
            </a:r>
          </a:p>
          <a:p>
            <a:pPr marL="0" indent="0">
              <a:buNone/>
            </a:pPr>
            <a:r>
              <a:rPr lang="en-US" sz="2400" dirty="0"/>
              <a:t>When it comes to yourself, focus on developing and leveraging your strengths over improving your weaknesses.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9C288-CD9A-4BE7-B4E2-04E4861541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349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3">
    <a:dk1>
      <a:srgbClr val="000000"/>
    </a:dk1>
    <a:lt1>
      <a:srgbClr val="FDFAF6"/>
    </a:lt1>
    <a:dk2>
      <a:srgbClr val="44546A"/>
    </a:dk2>
    <a:lt2>
      <a:srgbClr val="E7E6E6"/>
    </a:lt2>
    <a:accent1>
      <a:srgbClr val="F5CDCE"/>
    </a:accent1>
    <a:accent2>
      <a:srgbClr val="DE8C8C"/>
    </a:accent2>
    <a:accent3>
      <a:srgbClr val="AAC3E8"/>
    </a:accent3>
    <a:accent4>
      <a:srgbClr val="D2D592"/>
    </a:accent4>
    <a:accent5>
      <a:srgbClr val="CCBE89"/>
    </a:accent5>
    <a:accent6>
      <a:srgbClr val="1F2C8F"/>
    </a:accent6>
    <a:hlink>
      <a:srgbClr val="1F2C8F"/>
    </a:hlink>
    <a:folHlink>
      <a:srgbClr val="AAC3E9"/>
    </a:folHlink>
  </a:clrScheme>
</a:themeOverride>
</file>

<file path=ppt/theme/themeOverride10.xml><?xml version="1.0" encoding="utf-8"?>
<a:themeOverride xmlns:a="http://schemas.openxmlformats.org/drawingml/2006/main">
  <a:clrScheme name="Custom 13">
    <a:dk1>
      <a:srgbClr val="000000"/>
    </a:dk1>
    <a:lt1>
      <a:srgbClr val="FDFAF6"/>
    </a:lt1>
    <a:dk2>
      <a:srgbClr val="44546A"/>
    </a:dk2>
    <a:lt2>
      <a:srgbClr val="E7E6E6"/>
    </a:lt2>
    <a:accent1>
      <a:srgbClr val="F5CDCE"/>
    </a:accent1>
    <a:accent2>
      <a:srgbClr val="DE8C8C"/>
    </a:accent2>
    <a:accent3>
      <a:srgbClr val="AAC3E8"/>
    </a:accent3>
    <a:accent4>
      <a:srgbClr val="D2D592"/>
    </a:accent4>
    <a:accent5>
      <a:srgbClr val="CCBE89"/>
    </a:accent5>
    <a:accent6>
      <a:srgbClr val="1F2C8F"/>
    </a:accent6>
    <a:hlink>
      <a:srgbClr val="1F2C8F"/>
    </a:hlink>
    <a:folHlink>
      <a:srgbClr val="AAC3E9"/>
    </a:folHlink>
  </a:clrScheme>
</a:themeOverride>
</file>

<file path=ppt/theme/themeOverride11.xml><?xml version="1.0" encoding="utf-8"?>
<a:themeOverride xmlns:a="http://schemas.openxmlformats.org/drawingml/2006/main">
  <a:clrScheme name="Custom 13">
    <a:dk1>
      <a:srgbClr val="000000"/>
    </a:dk1>
    <a:lt1>
      <a:srgbClr val="FDFAF6"/>
    </a:lt1>
    <a:dk2>
      <a:srgbClr val="44546A"/>
    </a:dk2>
    <a:lt2>
      <a:srgbClr val="E7E6E6"/>
    </a:lt2>
    <a:accent1>
      <a:srgbClr val="F5CDCE"/>
    </a:accent1>
    <a:accent2>
      <a:srgbClr val="DE8C8C"/>
    </a:accent2>
    <a:accent3>
      <a:srgbClr val="AAC3E8"/>
    </a:accent3>
    <a:accent4>
      <a:srgbClr val="D2D592"/>
    </a:accent4>
    <a:accent5>
      <a:srgbClr val="CCBE89"/>
    </a:accent5>
    <a:accent6>
      <a:srgbClr val="1F2C8F"/>
    </a:accent6>
    <a:hlink>
      <a:srgbClr val="1F2C8F"/>
    </a:hlink>
    <a:folHlink>
      <a:srgbClr val="AAC3E9"/>
    </a:folHlink>
  </a:clrScheme>
</a:themeOverride>
</file>

<file path=ppt/theme/themeOverride12.xml><?xml version="1.0" encoding="utf-8"?>
<a:themeOverride xmlns:a="http://schemas.openxmlformats.org/drawingml/2006/main">
  <a:clrScheme name="Custom 13">
    <a:dk1>
      <a:srgbClr val="000000"/>
    </a:dk1>
    <a:lt1>
      <a:srgbClr val="FDFAF6"/>
    </a:lt1>
    <a:dk2>
      <a:srgbClr val="44546A"/>
    </a:dk2>
    <a:lt2>
      <a:srgbClr val="E7E6E6"/>
    </a:lt2>
    <a:accent1>
      <a:srgbClr val="F5CDCE"/>
    </a:accent1>
    <a:accent2>
      <a:srgbClr val="DE8C8C"/>
    </a:accent2>
    <a:accent3>
      <a:srgbClr val="AAC3E8"/>
    </a:accent3>
    <a:accent4>
      <a:srgbClr val="D2D592"/>
    </a:accent4>
    <a:accent5>
      <a:srgbClr val="CCBE89"/>
    </a:accent5>
    <a:accent6>
      <a:srgbClr val="1F2C8F"/>
    </a:accent6>
    <a:hlink>
      <a:srgbClr val="1F2C8F"/>
    </a:hlink>
    <a:folHlink>
      <a:srgbClr val="AAC3E9"/>
    </a:folHlink>
  </a:clrScheme>
</a:themeOverride>
</file>

<file path=ppt/theme/themeOverride2.xml><?xml version="1.0" encoding="utf-8"?>
<a:themeOverride xmlns:a="http://schemas.openxmlformats.org/drawingml/2006/main">
  <a:clrScheme name="Custom 13">
    <a:dk1>
      <a:srgbClr val="000000"/>
    </a:dk1>
    <a:lt1>
      <a:srgbClr val="FDFAF6"/>
    </a:lt1>
    <a:dk2>
      <a:srgbClr val="44546A"/>
    </a:dk2>
    <a:lt2>
      <a:srgbClr val="E7E6E6"/>
    </a:lt2>
    <a:accent1>
      <a:srgbClr val="F5CDCE"/>
    </a:accent1>
    <a:accent2>
      <a:srgbClr val="DE8C8C"/>
    </a:accent2>
    <a:accent3>
      <a:srgbClr val="AAC3E8"/>
    </a:accent3>
    <a:accent4>
      <a:srgbClr val="D2D592"/>
    </a:accent4>
    <a:accent5>
      <a:srgbClr val="CCBE89"/>
    </a:accent5>
    <a:accent6>
      <a:srgbClr val="1F2C8F"/>
    </a:accent6>
    <a:hlink>
      <a:srgbClr val="1F2C8F"/>
    </a:hlink>
    <a:folHlink>
      <a:srgbClr val="AAC3E9"/>
    </a:folHlink>
  </a:clrScheme>
</a:themeOverride>
</file>

<file path=ppt/theme/themeOverride3.xml><?xml version="1.0" encoding="utf-8"?>
<a:themeOverride xmlns:a="http://schemas.openxmlformats.org/drawingml/2006/main">
  <a:clrScheme name="Custom 13">
    <a:dk1>
      <a:srgbClr val="000000"/>
    </a:dk1>
    <a:lt1>
      <a:srgbClr val="FDFAF6"/>
    </a:lt1>
    <a:dk2>
      <a:srgbClr val="44546A"/>
    </a:dk2>
    <a:lt2>
      <a:srgbClr val="E7E6E6"/>
    </a:lt2>
    <a:accent1>
      <a:srgbClr val="F5CDCE"/>
    </a:accent1>
    <a:accent2>
      <a:srgbClr val="DE8C8C"/>
    </a:accent2>
    <a:accent3>
      <a:srgbClr val="AAC3E8"/>
    </a:accent3>
    <a:accent4>
      <a:srgbClr val="D2D592"/>
    </a:accent4>
    <a:accent5>
      <a:srgbClr val="CCBE89"/>
    </a:accent5>
    <a:accent6>
      <a:srgbClr val="1F2C8F"/>
    </a:accent6>
    <a:hlink>
      <a:srgbClr val="1F2C8F"/>
    </a:hlink>
    <a:folHlink>
      <a:srgbClr val="AAC3E9"/>
    </a:folHlink>
  </a:clrScheme>
</a:themeOverride>
</file>

<file path=ppt/theme/themeOverride4.xml><?xml version="1.0" encoding="utf-8"?>
<a:themeOverride xmlns:a="http://schemas.openxmlformats.org/drawingml/2006/main">
  <a:clrScheme name="Custom 13">
    <a:dk1>
      <a:srgbClr val="000000"/>
    </a:dk1>
    <a:lt1>
      <a:srgbClr val="FDFAF6"/>
    </a:lt1>
    <a:dk2>
      <a:srgbClr val="44546A"/>
    </a:dk2>
    <a:lt2>
      <a:srgbClr val="E7E6E6"/>
    </a:lt2>
    <a:accent1>
      <a:srgbClr val="F5CDCE"/>
    </a:accent1>
    <a:accent2>
      <a:srgbClr val="DE8C8C"/>
    </a:accent2>
    <a:accent3>
      <a:srgbClr val="AAC3E8"/>
    </a:accent3>
    <a:accent4>
      <a:srgbClr val="D2D592"/>
    </a:accent4>
    <a:accent5>
      <a:srgbClr val="CCBE89"/>
    </a:accent5>
    <a:accent6>
      <a:srgbClr val="1F2C8F"/>
    </a:accent6>
    <a:hlink>
      <a:srgbClr val="1F2C8F"/>
    </a:hlink>
    <a:folHlink>
      <a:srgbClr val="AAC3E9"/>
    </a:folHlink>
  </a:clrScheme>
</a:themeOverride>
</file>

<file path=ppt/theme/themeOverride5.xml><?xml version="1.0" encoding="utf-8"?>
<a:themeOverride xmlns:a="http://schemas.openxmlformats.org/drawingml/2006/main">
  <a:clrScheme name="Custom 13">
    <a:dk1>
      <a:srgbClr val="000000"/>
    </a:dk1>
    <a:lt1>
      <a:srgbClr val="FDFAF6"/>
    </a:lt1>
    <a:dk2>
      <a:srgbClr val="44546A"/>
    </a:dk2>
    <a:lt2>
      <a:srgbClr val="E7E6E6"/>
    </a:lt2>
    <a:accent1>
      <a:srgbClr val="F5CDCE"/>
    </a:accent1>
    <a:accent2>
      <a:srgbClr val="DE8C8C"/>
    </a:accent2>
    <a:accent3>
      <a:srgbClr val="AAC3E8"/>
    </a:accent3>
    <a:accent4>
      <a:srgbClr val="D2D592"/>
    </a:accent4>
    <a:accent5>
      <a:srgbClr val="CCBE89"/>
    </a:accent5>
    <a:accent6>
      <a:srgbClr val="1F2C8F"/>
    </a:accent6>
    <a:hlink>
      <a:srgbClr val="1F2C8F"/>
    </a:hlink>
    <a:folHlink>
      <a:srgbClr val="AAC3E9"/>
    </a:folHlink>
  </a:clrScheme>
</a:themeOverride>
</file>

<file path=ppt/theme/themeOverride6.xml><?xml version="1.0" encoding="utf-8"?>
<a:themeOverride xmlns:a="http://schemas.openxmlformats.org/drawingml/2006/main">
  <a:clrScheme name="Custom 13">
    <a:dk1>
      <a:srgbClr val="000000"/>
    </a:dk1>
    <a:lt1>
      <a:srgbClr val="FDFAF6"/>
    </a:lt1>
    <a:dk2>
      <a:srgbClr val="44546A"/>
    </a:dk2>
    <a:lt2>
      <a:srgbClr val="E7E6E6"/>
    </a:lt2>
    <a:accent1>
      <a:srgbClr val="F5CDCE"/>
    </a:accent1>
    <a:accent2>
      <a:srgbClr val="DE8C8C"/>
    </a:accent2>
    <a:accent3>
      <a:srgbClr val="AAC3E8"/>
    </a:accent3>
    <a:accent4>
      <a:srgbClr val="D2D592"/>
    </a:accent4>
    <a:accent5>
      <a:srgbClr val="CCBE89"/>
    </a:accent5>
    <a:accent6>
      <a:srgbClr val="1F2C8F"/>
    </a:accent6>
    <a:hlink>
      <a:srgbClr val="1F2C8F"/>
    </a:hlink>
    <a:folHlink>
      <a:srgbClr val="AAC3E9"/>
    </a:folHlink>
  </a:clrScheme>
</a:themeOverride>
</file>

<file path=ppt/theme/themeOverride7.xml><?xml version="1.0" encoding="utf-8"?>
<a:themeOverride xmlns:a="http://schemas.openxmlformats.org/drawingml/2006/main">
  <a:clrScheme name="Custom 13">
    <a:dk1>
      <a:srgbClr val="000000"/>
    </a:dk1>
    <a:lt1>
      <a:srgbClr val="FDFAF6"/>
    </a:lt1>
    <a:dk2>
      <a:srgbClr val="44546A"/>
    </a:dk2>
    <a:lt2>
      <a:srgbClr val="E7E6E6"/>
    </a:lt2>
    <a:accent1>
      <a:srgbClr val="F5CDCE"/>
    </a:accent1>
    <a:accent2>
      <a:srgbClr val="DE8C8C"/>
    </a:accent2>
    <a:accent3>
      <a:srgbClr val="AAC3E8"/>
    </a:accent3>
    <a:accent4>
      <a:srgbClr val="D2D592"/>
    </a:accent4>
    <a:accent5>
      <a:srgbClr val="CCBE89"/>
    </a:accent5>
    <a:accent6>
      <a:srgbClr val="1F2C8F"/>
    </a:accent6>
    <a:hlink>
      <a:srgbClr val="1F2C8F"/>
    </a:hlink>
    <a:folHlink>
      <a:srgbClr val="AAC3E9"/>
    </a:folHlink>
  </a:clrScheme>
</a:themeOverride>
</file>

<file path=ppt/theme/themeOverride8.xml><?xml version="1.0" encoding="utf-8"?>
<a:themeOverride xmlns:a="http://schemas.openxmlformats.org/drawingml/2006/main">
  <a:clrScheme name="Custom 13">
    <a:dk1>
      <a:srgbClr val="000000"/>
    </a:dk1>
    <a:lt1>
      <a:srgbClr val="FDFAF6"/>
    </a:lt1>
    <a:dk2>
      <a:srgbClr val="44546A"/>
    </a:dk2>
    <a:lt2>
      <a:srgbClr val="E7E6E6"/>
    </a:lt2>
    <a:accent1>
      <a:srgbClr val="F5CDCE"/>
    </a:accent1>
    <a:accent2>
      <a:srgbClr val="DE8C8C"/>
    </a:accent2>
    <a:accent3>
      <a:srgbClr val="AAC3E8"/>
    </a:accent3>
    <a:accent4>
      <a:srgbClr val="D2D592"/>
    </a:accent4>
    <a:accent5>
      <a:srgbClr val="CCBE89"/>
    </a:accent5>
    <a:accent6>
      <a:srgbClr val="1F2C8F"/>
    </a:accent6>
    <a:hlink>
      <a:srgbClr val="1F2C8F"/>
    </a:hlink>
    <a:folHlink>
      <a:srgbClr val="AAC3E9"/>
    </a:folHlink>
  </a:clrScheme>
</a:themeOverride>
</file>

<file path=ppt/theme/themeOverride9.xml><?xml version="1.0" encoding="utf-8"?>
<a:themeOverride xmlns:a="http://schemas.openxmlformats.org/drawingml/2006/main">
  <a:clrScheme name="Custom 13">
    <a:dk1>
      <a:srgbClr val="000000"/>
    </a:dk1>
    <a:lt1>
      <a:srgbClr val="FDFAF6"/>
    </a:lt1>
    <a:dk2>
      <a:srgbClr val="44546A"/>
    </a:dk2>
    <a:lt2>
      <a:srgbClr val="E7E6E6"/>
    </a:lt2>
    <a:accent1>
      <a:srgbClr val="F5CDCE"/>
    </a:accent1>
    <a:accent2>
      <a:srgbClr val="DE8C8C"/>
    </a:accent2>
    <a:accent3>
      <a:srgbClr val="AAC3E8"/>
    </a:accent3>
    <a:accent4>
      <a:srgbClr val="D2D592"/>
    </a:accent4>
    <a:accent5>
      <a:srgbClr val="CCBE89"/>
    </a:accent5>
    <a:accent6>
      <a:srgbClr val="1F2C8F"/>
    </a:accent6>
    <a:hlink>
      <a:srgbClr val="1F2C8F"/>
    </a:hlink>
    <a:folHlink>
      <a:srgbClr val="AAC3E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10210</TotalTime>
  <Words>892</Words>
  <Application>Microsoft Office PowerPoint</Application>
  <PresentationFormat>Widescreen</PresentationFormat>
  <Paragraphs>100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Eras Bold ITC</vt:lpstr>
      <vt:lpstr>Sabon Next LT</vt:lpstr>
      <vt:lpstr>Office Theme</vt:lpstr>
      <vt:lpstr>Custom</vt:lpstr>
      <vt:lpstr>PowerPoint Presentation</vt:lpstr>
      <vt:lpstr>efficiency Vs. effectiveness</vt:lpstr>
      <vt:lpstr>How to become effective</vt:lpstr>
      <vt:lpstr>What is effectiveness?</vt:lpstr>
      <vt:lpstr>Effectiveness in Practice</vt:lpstr>
      <vt:lpstr>How is my time spent?</vt:lpstr>
      <vt:lpstr>Time Management for the real world</vt:lpstr>
      <vt:lpstr>What can I contribute?</vt:lpstr>
      <vt:lpstr>What are my/his/her/their strengths?</vt:lpstr>
      <vt:lpstr>Know your own strength</vt:lpstr>
      <vt:lpstr>What is the one most important thing?</vt:lpstr>
      <vt:lpstr>How do I decide?</vt:lpstr>
      <vt:lpstr>Key takeaways</vt:lpstr>
      <vt:lpstr>Thank 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Lozano, Heather</dc:creator>
  <cp:lastModifiedBy>Conley, Clovis</cp:lastModifiedBy>
  <cp:revision>11</cp:revision>
  <dcterms:created xsi:type="dcterms:W3CDTF">2022-10-12T14:52:54Z</dcterms:created>
  <dcterms:modified xsi:type="dcterms:W3CDTF">2024-06-22T14:14:18Z</dcterms:modified>
</cp:coreProperties>
</file>